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2" r:id="rId7"/>
    <p:sldId id="286" r:id="rId8"/>
    <p:sldId id="264" r:id="rId9"/>
    <p:sldId id="263" r:id="rId10"/>
    <p:sldId id="265" r:id="rId11"/>
    <p:sldId id="266" r:id="rId12"/>
    <p:sldId id="267" r:id="rId13"/>
    <p:sldId id="260" r:id="rId14"/>
    <p:sldId id="269" r:id="rId15"/>
    <p:sldId id="287" r:id="rId16"/>
    <p:sldId id="288" r:id="rId17"/>
    <p:sldId id="261" r:id="rId18"/>
    <p:sldId id="292" r:id="rId19"/>
    <p:sldId id="271" r:id="rId20"/>
    <p:sldId id="283" r:id="rId21"/>
    <p:sldId id="284" r:id="rId22"/>
    <p:sldId id="280" r:id="rId23"/>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BADA5C"/>
    <a:srgbClr val="578B18"/>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5" d="100"/>
          <a:sy n="95" d="100"/>
        </p:scale>
        <p:origin x="-672" y="-90"/>
      </p:cViewPr>
      <p:guideLst>
        <p:guide orient="horz" pos="1674"/>
        <p:guide pos="280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A40262-918A-4DC9-921F-1E51A166700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D61C32-FE39-40AB-A649-B785B23C979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D61C32-FE39-40AB-A649-B785B23C979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D61C32-FE39-40AB-A649-B785B23C979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D61C32-FE39-40AB-A649-B785B23C979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D61C32-FE39-40AB-A649-B785B23C979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D61C32-FE39-40AB-A649-B785B23C979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D61C32-FE39-40AB-A649-B785B23C979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D61C32-FE39-40AB-A649-B785B23C979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D61C32-FE39-40AB-A649-B785B23C979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D61C32-FE39-40AB-A649-B785B23C979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D61C32-FE39-40AB-A649-B785B23C979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D61C32-FE39-40AB-A649-B785B23C979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D61C32-FE39-40AB-A649-B785B23C9799}"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D61C32-FE39-40AB-A649-B785B23C979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D61C32-FE39-40AB-A649-B785B23C979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D61C32-FE39-40AB-A649-B785B23C979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D61C32-FE39-40AB-A649-B785B23C979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D61C32-FE39-40AB-A649-B785B23C979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D61C32-FE39-40AB-A649-B785B23C979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D61C32-FE39-40AB-A649-B785B23C979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D61C32-FE39-40AB-A649-B785B23C979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E25AE5A4-DA76-41DA-8512-DCFD2173826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3285B6D-D2C2-4473-B111-9403F612CC4F}"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25AE5A4-DA76-41DA-8512-DCFD2173826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3285B6D-D2C2-4473-B111-9403F612CC4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25AE5A4-DA76-41DA-8512-DCFD2173826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3285B6D-D2C2-4473-B111-9403F612CC4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25AE5A4-DA76-41DA-8512-DCFD2173826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3285B6D-D2C2-4473-B111-9403F612CC4F}"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E25AE5A4-DA76-41DA-8512-DCFD2173826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3285B6D-D2C2-4473-B111-9403F612CC4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E25AE5A4-DA76-41DA-8512-DCFD2173826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3285B6D-D2C2-4473-B111-9403F612CC4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E25AE5A4-DA76-41DA-8512-DCFD21738267}"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3285B6D-D2C2-4473-B111-9403F612CC4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E25AE5A4-DA76-41DA-8512-DCFD21738267}"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3285B6D-D2C2-4473-B111-9403F612CC4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5AE5A4-DA76-41DA-8512-DCFD21738267}"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3285B6D-D2C2-4473-B111-9403F612CC4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E25AE5A4-DA76-41DA-8512-DCFD2173826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3285B6D-D2C2-4473-B111-9403F612CC4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E25AE5A4-DA76-41DA-8512-DCFD2173826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3285B6D-D2C2-4473-B111-9403F612CC4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25AE5A4-DA76-41DA-8512-DCFD21738267}"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3285B6D-D2C2-4473-B111-9403F612CC4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4" name="文本框 3"/>
          <p:cNvSpPr txBox="1"/>
          <p:nvPr/>
        </p:nvSpPr>
        <p:spPr>
          <a:xfrm>
            <a:off x="372745" y="1176655"/>
            <a:ext cx="8400415" cy="953135"/>
          </a:xfrm>
          <a:prstGeom prst="rect">
            <a:avLst/>
          </a:prstGeom>
          <a:noFill/>
        </p:spPr>
        <p:txBody>
          <a:bodyPr wrap="square" rtlCol="0">
            <a:spAutoFit/>
          </a:bodyPr>
          <a:lstStyle/>
          <a:p>
            <a:pPr algn="ctr"/>
            <a:r>
              <a:rPr sz="2800" b="1" dirty="0">
                <a:solidFill>
                  <a:srgbClr val="578B18"/>
                </a:solidFill>
                <a:latin typeface="微软雅黑" panose="020B0503020204020204" charset="-122"/>
                <a:ea typeface="微软雅黑" panose="020B0503020204020204" charset="-122"/>
              </a:rPr>
              <a:t>基于web APP和离线地图服务的个人助手的设计和实现（矢量地图和离线Google Maps）</a:t>
            </a:r>
            <a:endParaRPr sz="2800" b="1" dirty="0">
              <a:solidFill>
                <a:srgbClr val="578B18"/>
              </a:solidFill>
              <a:latin typeface="微软雅黑" panose="020B0503020204020204" charset="-122"/>
              <a:ea typeface="微软雅黑" panose="020B0503020204020204" charset="-122"/>
            </a:endParaRPr>
          </a:p>
        </p:txBody>
      </p:sp>
      <p:sp>
        <p:nvSpPr>
          <p:cNvPr id="5" name="文本框 4"/>
          <p:cNvSpPr txBox="1"/>
          <p:nvPr/>
        </p:nvSpPr>
        <p:spPr>
          <a:xfrm>
            <a:off x="2622392" y="3200718"/>
            <a:ext cx="1582579" cy="275590"/>
          </a:xfrm>
          <a:prstGeom prst="rect">
            <a:avLst/>
          </a:prstGeom>
          <a:noFill/>
          <a:ln w="9525">
            <a:noFill/>
            <a:miter/>
          </a:ln>
          <a:effectLst/>
        </p:spPr>
        <p:txBody>
          <a:bodyPr vert="horz" wrap="square" anchor="t">
            <a:spAutoFit/>
          </a:bodyPr>
          <a:lstStyle/>
          <a:p>
            <a:pPr lvl="0" algn="ctr" eaLnBrk="0" latinLnBrk="0" hangingPunct="0"/>
            <a:r>
              <a:rPr lang="zh-CN" altLang="en-US" sz="1200" b="1" dirty="0">
                <a:solidFill>
                  <a:srgbClr val="578B18"/>
                </a:solidFill>
                <a:latin typeface="微软雅黑" panose="020B0503020204020204" charset="-122"/>
                <a:ea typeface="微软雅黑" panose="020B0503020204020204" charset="-122"/>
              </a:rPr>
              <a:t>答辩人：姚夏</a:t>
            </a:r>
            <a:endParaRPr lang="en-US" altLang="zh-CN" sz="1200" b="1" dirty="0">
              <a:solidFill>
                <a:srgbClr val="578B18"/>
              </a:solidFill>
              <a:latin typeface="微软雅黑" panose="020B0503020204020204" charset="-122"/>
              <a:ea typeface="微软雅黑" panose="020B0503020204020204" charset="-122"/>
            </a:endParaRPr>
          </a:p>
        </p:txBody>
      </p:sp>
      <p:sp>
        <p:nvSpPr>
          <p:cNvPr id="6" name="文本框 5"/>
          <p:cNvSpPr txBox="1"/>
          <p:nvPr/>
        </p:nvSpPr>
        <p:spPr>
          <a:xfrm>
            <a:off x="5168583" y="3200877"/>
            <a:ext cx="1124426" cy="275590"/>
          </a:xfrm>
          <a:prstGeom prst="rect">
            <a:avLst/>
          </a:prstGeom>
          <a:noFill/>
          <a:ln w="9525">
            <a:noFill/>
            <a:miter/>
          </a:ln>
          <a:effectLst/>
        </p:spPr>
        <p:txBody>
          <a:bodyPr vert="horz" wrap="square" anchor="t">
            <a:spAutoFit/>
          </a:bodyPr>
          <a:lstStyle/>
          <a:p>
            <a:pPr lvl="0" algn="l" eaLnBrk="0" latinLnBrk="0" hangingPunct="0"/>
            <a:r>
              <a:rPr lang="zh-CN" altLang="en-US" sz="1200" b="1" dirty="0">
                <a:solidFill>
                  <a:srgbClr val="578B18"/>
                </a:solidFill>
                <a:latin typeface="微软雅黑" panose="020B0503020204020204" charset="-122"/>
                <a:ea typeface="微软雅黑" panose="020B0503020204020204" charset="-122"/>
              </a:rPr>
              <a:t>导师：袁小华</a:t>
            </a:r>
            <a:endParaRPr lang="zh-CN" altLang="en-US" sz="1200" b="1" dirty="0">
              <a:solidFill>
                <a:srgbClr val="578B18"/>
              </a:solidFill>
              <a:latin typeface="微软雅黑" panose="020B0503020204020204" charset="-122"/>
              <a:ea typeface="微软雅黑" panose="020B0503020204020204" charset="-122"/>
            </a:endParaRPr>
          </a:p>
        </p:txBody>
      </p:sp>
      <p:sp>
        <p:nvSpPr>
          <p:cNvPr id="7" name="文本框 6"/>
          <p:cNvSpPr txBox="1"/>
          <p:nvPr/>
        </p:nvSpPr>
        <p:spPr>
          <a:xfrm>
            <a:off x="372745" y="2345055"/>
            <a:ext cx="8399780" cy="553085"/>
          </a:xfrm>
          <a:prstGeom prst="rect">
            <a:avLst/>
          </a:prstGeom>
          <a:noFill/>
          <a:ln w="9525">
            <a:noFill/>
            <a:miter/>
          </a:ln>
          <a:effectLst/>
        </p:spPr>
        <p:txBody>
          <a:bodyPr vert="horz" wrap="square" anchor="t">
            <a:spAutoFit/>
          </a:bodyPr>
          <a:lstStyle/>
          <a:p>
            <a:pPr lvl="0" algn="ctr" eaLnBrk="0" latinLnBrk="0" hangingPunct="0"/>
            <a:r>
              <a:rPr lang="en-US" altLang="zh-CN" sz="1500" dirty="0">
                <a:solidFill>
                  <a:schemeClr val="tx1">
                    <a:lumMod val="75000"/>
                    <a:lumOff val="25000"/>
                  </a:schemeClr>
                </a:solidFill>
                <a:latin typeface="Meiryo" panose="020B0604030504040204" charset="-128"/>
                <a:ea typeface="Meiryo" panose="020B0604030504040204" charset="-128"/>
              </a:rPr>
              <a:t> </a:t>
            </a:r>
            <a:r>
              <a:rPr sz="1500" dirty="0">
                <a:solidFill>
                  <a:schemeClr val="tx1">
                    <a:lumMod val="75000"/>
                    <a:lumOff val="25000"/>
                  </a:schemeClr>
                </a:solidFill>
                <a:latin typeface="Meiryo" panose="020B0604030504040204" charset="-128"/>
                <a:ea typeface="Meiryo" panose="020B0604030504040204" charset="-128"/>
              </a:rPr>
              <a:t>Design and Implementation of Personal Assistant Based on Web APP and Offline Map Service(vector maps and offline Google Maps)</a:t>
            </a:r>
            <a:endParaRPr sz="1500" dirty="0">
              <a:solidFill>
                <a:schemeClr val="tx1">
                  <a:lumMod val="75000"/>
                  <a:lumOff val="25000"/>
                </a:schemeClr>
              </a:solidFill>
              <a:latin typeface="Meiryo" panose="020B0604030504040204" charset="-128"/>
              <a:ea typeface="Meiryo" panose="020B0604030504040204" charset="-128"/>
            </a:endParaRPr>
          </a:p>
        </p:txBody>
      </p:sp>
      <p:sp>
        <p:nvSpPr>
          <p:cNvPr id="8" name="Freeform 15"/>
          <p:cNvSpPr>
            <a:spLocks noEditPoints="1"/>
          </p:cNvSpPr>
          <p:nvPr/>
        </p:nvSpPr>
        <p:spPr bwMode="auto">
          <a:xfrm>
            <a:off x="4983481" y="3243104"/>
            <a:ext cx="185261" cy="191453"/>
          </a:xfrm>
          <a:custGeom>
            <a:avLst/>
            <a:gdLst>
              <a:gd name="T0" fmla="*/ 641 w 792"/>
              <a:gd name="T1" fmla="*/ 278 h 954"/>
              <a:gd name="T2" fmla="*/ 639 w 792"/>
              <a:gd name="T3" fmla="*/ 331 h 954"/>
              <a:gd name="T4" fmla="*/ 623 w 792"/>
              <a:gd name="T5" fmla="*/ 376 h 954"/>
              <a:gd name="T6" fmla="*/ 598 w 792"/>
              <a:gd name="T7" fmla="*/ 403 h 954"/>
              <a:gd name="T8" fmla="*/ 559 w 792"/>
              <a:gd name="T9" fmla="*/ 497 h 954"/>
              <a:gd name="T10" fmla="*/ 516 w 792"/>
              <a:gd name="T11" fmla="*/ 546 h 954"/>
              <a:gd name="T12" fmla="*/ 481 w 792"/>
              <a:gd name="T13" fmla="*/ 567 h 954"/>
              <a:gd name="T14" fmla="*/ 387 w 792"/>
              <a:gd name="T15" fmla="*/ 573 h 954"/>
              <a:gd name="T16" fmla="*/ 313 w 792"/>
              <a:gd name="T17" fmla="*/ 567 h 954"/>
              <a:gd name="T18" fmla="*/ 258 w 792"/>
              <a:gd name="T19" fmla="*/ 534 h 954"/>
              <a:gd name="T20" fmla="*/ 217 w 792"/>
              <a:gd name="T21" fmla="*/ 473 h 954"/>
              <a:gd name="T22" fmla="*/ 182 w 792"/>
              <a:gd name="T23" fmla="*/ 397 h 954"/>
              <a:gd name="T24" fmla="*/ 160 w 792"/>
              <a:gd name="T25" fmla="*/ 364 h 954"/>
              <a:gd name="T26" fmla="*/ 150 w 792"/>
              <a:gd name="T27" fmla="*/ 288 h 954"/>
              <a:gd name="T28" fmla="*/ 164 w 792"/>
              <a:gd name="T29" fmla="*/ 268 h 954"/>
              <a:gd name="T30" fmla="*/ 160 w 792"/>
              <a:gd name="T31" fmla="*/ 161 h 954"/>
              <a:gd name="T32" fmla="*/ 188 w 792"/>
              <a:gd name="T33" fmla="*/ 71 h 954"/>
              <a:gd name="T34" fmla="*/ 240 w 792"/>
              <a:gd name="T35" fmla="*/ 30 h 954"/>
              <a:gd name="T36" fmla="*/ 336 w 792"/>
              <a:gd name="T37" fmla="*/ 4 h 954"/>
              <a:gd name="T38" fmla="*/ 442 w 792"/>
              <a:gd name="T39" fmla="*/ 4 h 954"/>
              <a:gd name="T40" fmla="*/ 539 w 792"/>
              <a:gd name="T41" fmla="*/ 28 h 954"/>
              <a:gd name="T42" fmla="*/ 598 w 792"/>
              <a:gd name="T43" fmla="*/ 71 h 954"/>
              <a:gd name="T44" fmla="*/ 633 w 792"/>
              <a:gd name="T45" fmla="*/ 170 h 954"/>
              <a:gd name="T46" fmla="*/ 623 w 792"/>
              <a:gd name="T47" fmla="*/ 268 h 954"/>
              <a:gd name="T48" fmla="*/ 448 w 792"/>
              <a:gd name="T49" fmla="*/ 819 h 954"/>
              <a:gd name="T50" fmla="*/ 696 w 792"/>
              <a:gd name="T51" fmla="*/ 628 h 954"/>
              <a:gd name="T52" fmla="*/ 743 w 792"/>
              <a:gd name="T53" fmla="*/ 702 h 954"/>
              <a:gd name="T54" fmla="*/ 790 w 792"/>
              <a:gd name="T55" fmla="*/ 864 h 954"/>
              <a:gd name="T56" fmla="*/ 792 w 792"/>
              <a:gd name="T57" fmla="*/ 954 h 954"/>
              <a:gd name="T58" fmla="*/ 6 w 792"/>
              <a:gd name="T59" fmla="*/ 872 h 954"/>
              <a:gd name="T60" fmla="*/ 37 w 792"/>
              <a:gd name="T61" fmla="*/ 735 h 954"/>
              <a:gd name="T62" fmla="*/ 82 w 792"/>
              <a:gd name="T63" fmla="*/ 653 h 954"/>
              <a:gd name="T64" fmla="*/ 362 w 792"/>
              <a:gd name="T65" fmla="*/ 817 h 954"/>
              <a:gd name="T66" fmla="*/ 369 w 792"/>
              <a:gd name="T67" fmla="*/ 616 h 954"/>
              <a:gd name="T68" fmla="*/ 547 w 792"/>
              <a:gd name="T69" fmla="*/ 225 h 954"/>
              <a:gd name="T70" fmla="*/ 446 w 792"/>
              <a:gd name="T71" fmla="*/ 235 h 954"/>
              <a:gd name="T72" fmla="*/ 340 w 792"/>
              <a:gd name="T73" fmla="*/ 209 h 954"/>
              <a:gd name="T74" fmla="*/ 307 w 792"/>
              <a:gd name="T75" fmla="*/ 206 h 954"/>
              <a:gd name="T76" fmla="*/ 246 w 792"/>
              <a:gd name="T77" fmla="*/ 221 h 954"/>
              <a:gd name="T78" fmla="*/ 223 w 792"/>
              <a:gd name="T79" fmla="*/ 299 h 954"/>
              <a:gd name="T80" fmla="*/ 193 w 792"/>
              <a:gd name="T81" fmla="*/ 299 h 954"/>
              <a:gd name="T82" fmla="*/ 195 w 792"/>
              <a:gd name="T83" fmla="*/ 340 h 954"/>
              <a:gd name="T84" fmla="*/ 205 w 792"/>
              <a:gd name="T85" fmla="*/ 364 h 954"/>
              <a:gd name="T86" fmla="*/ 229 w 792"/>
              <a:gd name="T87" fmla="*/ 385 h 954"/>
              <a:gd name="T88" fmla="*/ 262 w 792"/>
              <a:gd name="T89" fmla="*/ 473 h 954"/>
              <a:gd name="T90" fmla="*/ 299 w 792"/>
              <a:gd name="T91" fmla="*/ 518 h 954"/>
              <a:gd name="T92" fmla="*/ 344 w 792"/>
              <a:gd name="T93" fmla="*/ 532 h 954"/>
              <a:gd name="T94" fmla="*/ 455 w 792"/>
              <a:gd name="T95" fmla="*/ 530 h 954"/>
              <a:gd name="T96" fmla="*/ 500 w 792"/>
              <a:gd name="T97" fmla="*/ 507 h 954"/>
              <a:gd name="T98" fmla="*/ 537 w 792"/>
              <a:gd name="T99" fmla="*/ 456 h 954"/>
              <a:gd name="T100" fmla="*/ 563 w 792"/>
              <a:gd name="T101" fmla="*/ 374 h 954"/>
              <a:gd name="T102" fmla="*/ 584 w 792"/>
              <a:gd name="T103" fmla="*/ 362 h 954"/>
              <a:gd name="T104" fmla="*/ 598 w 792"/>
              <a:gd name="T105" fmla="*/ 327 h 954"/>
              <a:gd name="T106" fmla="*/ 596 w 792"/>
              <a:gd name="T107" fmla="*/ 299 h 954"/>
              <a:gd name="T108" fmla="*/ 565 w 792"/>
              <a:gd name="T109" fmla="*/ 28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2" h="954">
                <a:moveTo>
                  <a:pt x="623" y="268"/>
                </a:moveTo>
                <a:lnTo>
                  <a:pt x="623" y="268"/>
                </a:lnTo>
                <a:lnTo>
                  <a:pt x="631" y="272"/>
                </a:lnTo>
                <a:lnTo>
                  <a:pt x="641" y="278"/>
                </a:lnTo>
                <a:lnTo>
                  <a:pt x="641" y="288"/>
                </a:lnTo>
                <a:lnTo>
                  <a:pt x="641" y="288"/>
                </a:lnTo>
                <a:lnTo>
                  <a:pt x="641" y="311"/>
                </a:lnTo>
                <a:lnTo>
                  <a:pt x="639" y="331"/>
                </a:lnTo>
                <a:lnTo>
                  <a:pt x="635" y="348"/>
                </a:lnTo>
                <a:lnTo>
                  <a:pt x="629" y="364"/>
                </a:lnTo>
                <a:lnTo>
                  <a:pt x="629" y="364"/>
                </a:lnTo>
                <a:lnTo>
                  <a:pt x="623" y="376"/>
                </a:lnTo>
                <a:lnTo>
                  <a:pt x="616" y="387"/>
                </a:lnTo>
                <a:lnTo>
                  <a:pt x="608" y="397"/>
                </a:lnTo>
                <a:lnTo>
                  <a:pt x="598" y="403"/>
                </a:lnTo>
                <a:lnTo>
                  <a:pt x="598" y="403"/>
                </a:lnTo>
                <a:lnTo>
                  <a:pt x="590" y="430"/>
                </a:lnTo>
                <a:lnTo>
                  <a:pt x="582" y="454"/>
                </a:lnTo>
                <a:lnTo>
                  <a:pt x="571" y="477"/>
                </a:lnTo>
                <a:lnTo>
                  <a:pt x="559" y="497"/>
                </a:lnTo>
                <a:lnTo>
                  <a:pt x="559" y="497"/>
                </a:lnTo>
                <a:lnTo>
                  <a:pt x="545" y="520"/>
                </a:lnTo>
                <a:lnTo>
                  <a:pt x="526" y="538"/>
                </a:lnTo>
                <a:lnTo>
                  <a:pt x="516" y="546"/>
                </a:lnTo>
                <a:lnTo>
                  <a:pt x="506" y="554"/>
                </a:lnTo>
                <a:lnTo>
                  <a:pt x="494" y="561"/>
                </a:lnTo>
                <a:lnTo>
                  <a:pt x="481" y="567"/>
                </a:lnTo>
                <a:lnTo>
                  <a:pt x="481" y="567"/>
                </a:lnTo>
                <a:lnTo>
                  <a:pt x="465" y="569"/>
                </a:lnTo>
                <a:lnTo>
                  <a:pt x="442" y="573"/>
                </a:lnTo>
                <a:lnTo>
                  <a:pt x="416" y="573"/>
                </a:lnTo>
                <a:lnTo>
                  <a:pt x="387" y="573"/>
                </a:lnTo>
                <a:lnTo>
                  <a:pt x="387" y="573"/>
                </a:lnTo>
                <a:lnTo>
                  <a:pt x="360" y="573"/>
                </a:lnTo>
                <a:lnTo>
                  <a:pt x="334" y="571"/>
                </a:lnTo>
                <a:lnTo>
                  <a:pt x="313" y="567"/>
                </a:lnTo>
                <a:lnTo>
                  <a:pt x="299" y="563"/>
                </a:lnTo>
                <a:lnTo>
                  <a:pt x="299" y="563"/>
                </a:lnTo>
                <a:lnTo>
                  <a:pt x="276" y="550"/>
                </a:lnTo>
                <a:lnTo>
                  <a:pt x="258" y="534"/>
                </a:lnTo>
                <a:lnTo>
                  <a:pt x="242" y="516"/>
                </a:lnTo>
                <a:lnTo>
                  <a:pt x="227" y="493"/>
                </a:lnTo>
                <a:lnTo>
                  <a:pt x="227" y="493"/>
                </a:lnTo>
                <a:lnTo>
                  <a:pt x="217" y="473"/>
                </a:lnTo>
                <a:lnTo>
                  <a:pt x="209" y="450"/>
                </a:lnTo>
                <a:lnTo>
                  <a:pt x="195" y="405"/>
                </a:lnTo>
                <a:lnTo>
                  <a:pt x="195" y="405"/>
                </a:lnTo>
                <a:lnTo>
                  <a:pt x="182" y="397"/>
                </a:lnTo>
                <a:lnTo>
                  <a:pt x="174" y="389"/>
                </a:lnTo>
                <a:lnTo>
                  <a:pt x="166" y="378"/>
                </a:lnTo>
                <a:lnTo>
                  <a:pt x="160" y="364"/>
                </a:lnTo>
                <a:lnTo>
                  <a:pt x="160" y="364"/>
                </a:lnTo>
                <a:lnTo>
                  <a:pt x="156" y="350"/>
                </a:lnTo>
                <a:lnTo>
                  <a:pt x="152" y="331"/>
                </a:lnTo>
                <a:lnTo>
                  <a:pt x="150" y="311"/>
                </a:lnTo>
                <a:lnTo>
                  <a:pt x="150" y="288"/>
                </a:lnTo>
                <a:lnTo>
                  <a:pt x="150" y="278"/>
                </a:lnTo>
                <a:lnTo>
                  <a:pt x="158" y="272"/>
                </a:lnTo>
                <a:lnTo>
                  <a:pt x="158" y="272"/>
                </a:lnTo>
                <a:lnTo>
                  <a:pt x="164" y="268"/>
                </a:lnTo>
                <a:lnTo>
                  <a:pt x="164" y="268"/>
                </a:lnTo>
                <a:lnTo>
                  <a:pt x="162" y="227"/>
                </a:lnTo>
                <a:lnTo>
                  <a:pt x="160" y="192"/>
                </a:lnTo>
                <a:lnTo>
                  <a:pt x="160" y="161"/>
                </a:lnTo>
                <a:lnTo>
                  <a:pt x="164" y="135"/>
                </a:lnTo>
                <a:lnTo>
                  <a:pt x="168" y="112"/>
                </a:lnTo>
                <a:lnTo>
                  <a:pt x="176" y="92"/>
                </a:lnTo>
                <a:lnTo>
                  <a:pt x="188" y="71"/>
                </a:lnTo>
                <a:lnTo>
                  <a:pt x="203" y="53"/>
                </a:lnTo>
                <a:lnTo>
                  <a:pt x="203" y="53"/>
                </a:lnTo>
                <a:lnTo>
                  <a:pt x="219" y="41"/>
                </a:lnTo>
                <a:lnTo>
                  <a:pt x="240" y="30"/>
                </a:lnTo>
                <a:lnTo>
                  <a:pt x="262" y="20"/>
                </a:lnTo>
                <a:lnTo>
                  <a:pt x="285" y="14"/>
                </a:lnTo>
                <a:lnTo>
                  <a:pt x="311" y="8"/>
                </a:lnTo>
                <a:lnTo>
                  <a:pt x="336" y="4"/>
                </a:lnTo>
                <a:lnTo>
                  <a:pt x="362" y="2"/>
                </a:lnTo>
                <a:lnTo>
                  <a:pt x="389" y="0"/>
                </a:lnTo>
                <a:lnTo>
                  <a:pt x="416" y="2"/>
                </a:lnTo>
                <a:lnTo>
                  <a:pt x="442" y="4"/>
                </a:lnTo>
                <a:lnTo>
                  <a:pt x="469" y="8"/>
                </a:lnTo>
                <a:lnTo>
                  <a:pt x="494" y="12"/>
                </a:lnTo>
                <a:lnTo>
                  <a:pt x="518" y="20"/>
                </a:lnTo>
                <a:lnTo>
                  <a:pt x="539" y="28"/>
                </a:lnTo>
                <a:lnTo>
                  <a:pt x="559" y="39"/>
                </a:lnTo>
                <a:lnTo>
                  <a:pt x="577" y="49"/>
                </a:lnTo>
                <a:lnTo>
                  <a:pt x="577" y="49"/>
                </a:lnTo>
                <a:lnTo>
                  <a:pt x="598" y="71"/>
                </a:lnTo>
                <a:lnTo>
                  <a:pt x="612" y="94"/>
                </a:lnTo>
                <a:lnTo>
                  <a:pt x="623" y="116"/>
                </a:lnTo>
                <a:lnTo>
                  <a:pt x="629" y="143"/>
                </a:lnTo>
                <a:lnTo>
                  <a:pt x="633" y="170"/>
                </a:lnTo>
                <a:lnTo>
                  <a:pt x="633" y="200"/>
                </a:lnTo>
                <a:lnTo>
                  <a:pt x="629" y="233"/>
                </a:lnTo>
                <a:lnTo>
                  <a:pt x="623" y="268"/>
                </a:lnTo>
                <a:lnTo>
                  <a:pt x="623" y="268"/>
                </a:lnTo>
                <a:close/>
                <a:moveTo>
                  <a:pt x="440" y="616"/>
                </a:moveTo>
                <a:lnTo>
                  <a:pt x="442" y="643"/>
                </a:lnTo>
                <a:lnTo>
                  <a:pt x="426" y="669"/>
                </a:lnTo>
                <a:lnTo>
                  <a:pt x="448" y="819"/>
                </a:lnTo>
                <a:lnTo>
                  <a:pt x="541" y="618"/>
                </a:lnTo>
                <a:lnTo>
                  <a:pt x="684" y="614"/>
                </a:lnTo>
                <a:lnTo>
                  <a:pt x="684" y="614"/>
                </a:lnTo>
                <a:lnTo>
                  <a:pt x="696" y="628"/>
                </a:lnTo>
                <a:lnTo>
                  <a:pt x="709" y="645"/>
                </a:lnTo>
                <a:lnTo>
                  <a:pt x="721" y="661"/>
                </a:lnTo>
                <a:lnTo>
                  <a:pt x="733" y="681"/>
                </a:lnTo>
                <a:lnTo>
                  <a:pt x="743" y="702"/>
                </a:lnTo>
                <a:lnTo>
                  <a:pt x="754" y="722"/>
                </a:lnTo>
                <a:lnTo>
                  <a:pt x="770" y="769"/>
                </a:lnTo>
                <a:lnTo>
                  <a:pt x="782" y="817"/>
                </a:lnTo>
                <a:lnTo>
                  <a:pt x="790" y="864"/>
                </a:lnTo>
                <a:lnTo>
                  <a:pt x="792" y="911"/>
                </a:lnTo>
                <a:lnTo>
                  <a:pt x="792" y="931"/>
                </a:lnTo>
                <a:lnTo>
                  <a:pt x="792" y="954"/>
                </a:lnTo>
                <a:lnTo>
                  <a:pt x="792" y="954"/>
                </a:lnTo>
                <a:lnTo>
                  <a:pt x="0" y="954"/>
                </a:lnTo>
                <a:lnTo>
                  <a:pt x="0" y="954"/>
                </a:lnTo>
                <a:lnTo>
                  <a:pt x="2" y="915"/>
                </a:lnTo>
                <a:lnTo>
                  <a:pt x="6" y="872"/>
                </a:lnTo>
                <a:lnTo>
                  <a:pt x="12" y="827"/>
                </a:lnTo>
                <a:lnTo>
                  <a:pt x="23" y="782"/>
                </a:lnTo>
                <a:lnTo>
                  <a:pt x="29" y="757"/>
                </a:lnTo>
                <a:lnTo>
                  <a:pt x="37" y="735"/>
                </a:lnTo>
                <a:lnTo>
                  <a:pt x="47" y="712"/>
                </a:lnTo>
                <a:lnTo>
                  <a:pt x="57" y="692"/>
                </a:lnTo>
                <a:lnTo>
                  <a:pt x="68" y="671"/>
                </a:lnTo>
                <a:lnTo>
                  <a:pt x="82" y="653"/>
                </a:lnTo>
                <a:lnTo>
                  <a:pt x="96" y="634"/>
                </a:lnTo>
                <a:lnTo>
                  <a:pt x="113" y="618"/>
                </a:lnTo>
                <a:lnTo>
                  <a:pt x="242" y="620"/>
                </a:lnTo>
                <a:lnTo>
                  <a:pt x="362" y="817"/>
                </a:lnTo>
                <a:lnTo>
                  <a:pt x="385" y="669"/>
                </a:lnTo>
                <a:lnTo>
                  <a:pt x="369" y="643"/>
                </a:lnTo>
                <a:lnTo>
                  <a:pt x="369" y="616"/>
                </a:lnTo>
                <a:lnTo>
                  <a:pt x="369" y="616"/>
                </a:lnTo>
                <a:lnTo>
                  <a:pt x="405" y="614"/>
                </a:lnTo>
                <a:lnTo>
                  <a:pt x="440" y="616"/>
                </a:lnTo>
                <a:lnTo>
                  <a:pt x="440" y="616"/>
                </a:lnTo>
                <a:close/>
                <a:moveTo>
                  <a:pt x="547" y="225"/>
                </a:moveTo>
                <a:lnTo>
                  <a:pt x="547" y="225"/>
                </a:lnTo>
                <a:lnTo>
                  <a:pt x="500" y="231"/>
                </a:lnTo>
                <a:lnTo>
                  <a:pt x="473" y="235"/>
                </a:lnTo>
                <a:lnTo>
                  <a:pt x="446" y="235"/>
                </a:lnTo>
                <a:lnTo>
                  <a:pt x="420" y="233"/>
                </a:lnTo>
                <a:lnTo>
                  <a:pt x="391" y="229"/>
                </a:lnTo>
                <a:lnTo>
                  <a:pt x="365" y="221"/>
                </a:lnTo>
                <a:lnTo>
                  <a:pt x="340" y="209"/>
                </a:lnTo>
                <a:lnTo>
                  <a:pt x="340" y="209"/>
                </a:lnTo>
                <a:lnTo>
                  <a:pt x="330" y="204"/>
                </a:lnTo>
                <a:lnTo>
                  <a:pt x="319" y="204"/>
                </a:lnTo>
                <a:lnTo>
                  <a:pt x="307" y="206"/>
                </a:lnTo>
                <a:lnTo>
                  <a:pt x="295" y="211"/>
                </a:lnTo>
                <a:lnTo>
                  <a:pt x="270" y="217"/>
                </a:lnTo>
                <a:lnTo>
                  <a:pt x="258" y="221"/>
                </a:lnTo>
                <a:lnTo>
                  <a:pt x="246" y="221"/>
                </a:lnTo>
                <a:lnTo>
                  <a:pt x="246" y="221"/>
                </a:lnTo>
                <a:lnTo>
                  <a:pt x="233" y="249"/>
                </a:lnTo>
                <a:lnTo>
                  <a:pt x="225" y="282"/>
                </a:lnTo>
                <a:lnTo>
                  <a:pt x="223" y="299"/>
                </a:lnTo>
                <a:lnTo>
                  <a:pt x="205" y="297"/>
                </a:lnTo>
                <a:lnTo>
                  <a:pt x="205" y="297"/>
                </a:lnTo>
                <a:lnTo>
                  <a:pt x="193" y="299"/>
                </a:lnTo>
                <a:lnTo>
                  <a:pt x="193" y="299"/>
                </a:lnTo>
                <a:lnTo>
                  <a:pt x="188" y="301"/>
                </a:lnTo>
                <a:lnTo>
                  <a:pt x="188" y="301"/>
                </a:lnTo>
                <a:lnTo>
                  <a:pt x="190" y="327"/>
                </a:lnTo>
                <a:lnTo>
                  <a:pt x="195" y="340"/>
                </a:lnTo>
                <a:lnTo>
                  <a:pt x="197" y="350"/>
                </a:lnTo>
                <a:lnTo>
                  <a:pt x="197" y="350"/>
                </a:lnTo>
                <a:lnTo>
                  <a:pt x="201" y="358"/>
                </a:lnTo>
                <a:lnTo>
                  <a:pt x="205" y="364"/>
                </a:lnTo>
                <a:lnTo>
                  <a:pt x="211" y="368"/>
                </a:lnTo>
                <a:lnTo>
                  <a:pt x="217" y="370"/>
                </a:lnTo>
                <a:lnTo>
                  <a:pt x="227" y="374"/>
                </a:lnTo>
                <a:lnTo>
                  <a:pt x="229" y="385"/>
                </a:lnTo>
                <a:lnTo>
                  <a:pt x="229" y="385"/>
                </a:lnTo>
                <a:lnTo>
                  <a:pt x="244" y="432"/>
                </a:lnTo>
                <a:lnTo>
                  <a:pt x="252" y="454"/>
                </a:lnTo>
                <a:lnTo>
                  <a:pt x="262" y="473"/>
                </a:lnTo>
                <a:lnTo>
                  <a:pt x="262" y="473"/>
                </a:lnTo>
                <a:lnTo>
                  <a:pt x="272" y="491"/>
                </a:lnTo>
                <a:lnTo>
                  <a:pt x="285" y="505"/>
                </a:lnTo>
                <a:lnTo>
                  <a:pt x="299" y="518"/>
                </a:lnTo>
                <a:lnTo>
                  <a:pt x="315" y="526"/>
                </a:lnTo>
                <a:lnTo>
                  <a:pt x="315" y="526"/>
                </a:lnTo>
                <a:lnTo>
                  <a:pt x="326" y="530"/>
                </a:lnTo>
                <a:lnTo>
                  <a:pt x="344" y="532"/>
                </a:lnTo>
                <a:lnTo>
                  <a:pt x="387" y="534"/>
                </a:lnTo>
                <a:lnTo>
                  <a:pt x="387" y="534"/>
                </a:lnTo>
                <a:lnTo>
                  <a:pt x="436" y="532"/>
                </a:lnTo>
                <a:lnTo>
                  <a:pt x="455" y="530"/>
                </a:lnTo>
                <a:lnTo>
                  <a:pt x="467" y="528"/>
                </a:lnTo>
                <a:lnTo>
                  <a:pt x="467" y="528"/>
                </a:lnTo>
                <a:lnTo>
                  <a:pt x="485" y="520"/>
                </a:lnTo>
                <a:lnTo>
                  <a:pt x="500" y="507"/>
                </a:lnTo>
                <a:lnTo>
                  <a:pt x="514" y="493"/>
                </a:lnTo>
                <a:lnTo>
                  <a:pt x="526" y="477"/>
                </a:lnTo>
                <a:lnTo>
                  <a:pt x="526" y="477"/>
                </a:lnTo>
                <a:lnTo>
                  <a:pt x="537" y="456"/>
                </a:lnTo>
                <a:lnTo>
                  <a:pt x="545" y="434"/>
                </a:lnTo>
                <a:lnTo>
                  <a:pt x="553" y="409"/>
                </a:lnTo>
                <a:lnTo>
                  <a:pt x="561" y="385"/>
                </a:lnTo>
                <a:lnTo>
                  <a:pt x="563" y="374"/>
                </a:lnTo>
                <a:lnTo>
                  <a:pt x="573" y="370"/>
                </a:lnTo>
                <a:lnTo>
                  <a:pt x="573" y="370"/>
                </a:lnTo>
                <a:lnTo>
                  <a:pt x="580" y="366"/>
                </a:lnTo>
                <a:lnTo>
                  <a:pt x="584" y="362"/>
                </a:lnTo>
                <a:lnTo>
                  <a:pt x="588" y="356"/>
                </a:lnTo>
                <a:lnTo>
                  <a:pt x="592" y="350"/>
                </a:lnTo>
                <a:lnTo>
                  <a:pt x="592" y="350"/>
                </a:lnTo>
                <a:lnTo>
                  <a:pt x="598" y="327"/>
                </a:lnTo>
                <a:lnTo>
                  <a:pt x="600" y="301"/>
                </a:lnTo>
                <a:lnTo>
                  <a:pt x="600" y="301"/>
                </a:lnTo>
                <a:lnTo>
                  <a:pt x="596" y="299"/>
                </a:lnTo>
                <a:lnTo>
                  <a:pt x="596" y="299"/>
                </a:lnTo>
                <a:lnTo>
                  <a:pt x="586" y="297"/>
                </a:lnTo>
                <a:lnTo>
                  <a:pt x="567" y="299"/>
                </a:lnTo>
                <a:lnTo>
                  <a:pt x="565" y="280"/>
                </a:lnTo>
                <a:lnTo>
                  <a:pt x="565" y="280"/>
                </a:lnTo>
                <a:lnTo>
                  <a:pt x="557" y="252"/>
                </a:lnTo>
                <a:lnTo>
                  <a:pt x="547" y="225"/>
                </a:lnTo>
                <a:lnTo>
                  <a:pt x="547" y="225"/>
                </a:lnTo>
                <a:close/>
              </a:path>
            </a:pathLst>
          </a:custGeom>
          <a:solidFill>
            <a:srgbClr val="578B1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tx1">
                  <a:lumMod val="75000"/>
                  <a:lumOff val="25000"/>
                </a:schemeClr>
              </a:solidFill>
            </a:endParaRPr>
          </a:p>
        </p:txBody>
      </p:sp>
      <p:sp>
        <p:nvSpPr>
          <p:cNvPr id="9" name="Freeform 5"/>
          <p:cNvSpPr>
            <a:spLocks noEditPoints="1"/>
          </p:cNvSpPr>
          <p:nvPr/>
        </p:nvSpPr>
        <p:spPr bwMode="auto">
          <a:xfrm>
            <a:off x="2622405" y="3262580"/>
            <a:ext cx="231934" cy="152400"/>
          </a:xfrm>
          <a:custGeom>
            <a:avLst/>
            <a:gdLst>
              <a:gd name="T0" fmla="*/ 516 w 962"/>
              <a:gd name="T1" fmla="*/ 0 h 631"/>
              <a:gd name="T2" fmla="*/ 32 w 962"/>
              <a:gd name="T3" fmla="*/ 71 h 631"/>
              <a:gd name="T4" fmla="*/ 32 w 962"/>
              <a:gd name="T5" fmla="*/ 327 h 631"/>
              <a:gd name="T6" fmla="*/ 21 w 962"/>
              <a:gd name="T7" fmla="*/ 338 h 631"/>
              <a:gd name="T8" fmla="*/ 17 w 962"/>
              <a:gd name="T9" fmla="*/ 354 h 631"/>
              <a:gd name="T10" fmla="*/ 17 w 962"/>
              <a:gd name="T11" fmla="*/ 363 h 631"/>
              <a:gd name="T12" fmla="*/ 23 w 962"/>
              <a:gd name="T13" fmla="*/ 375 h 631"/>
              <a:gd name="T14" fmla="*/ 32 w 962"/>
              <a:gd name="T15" fmla="*/ 384 h 631"/>
              <a:gd name="T16" fmla="*/ 44 w 962"/>
              <a:gd name="T17" fmla="*/ 388 h 631"/>
              <a:gd name="T18" fmla="*/ 50 w 962"/>
              <a:gd name="T19" fmla="*/ 390 h 631"/>
              <a:gd name="T20" fmla="*/ 63 w 962"/>
              <a:gd name="T21" fmla="*/ 388 h 631"/>
              <a:gd name="T22" fmla="*/ 76 w 962"/>
              <a:gd name="T23" fmla="*/ 379 h 631"/>
              <a:gd name="T24" fmla="*/ 82 w 962"/>
              <a:gd name="T25" fmla="*/ 369 h 631"/>
              <a:gd name="T26" fmla="*/ 84 w 962"/>
              <a:gd name="T27" fmla="*/ 354 h 631"/>
              <a:gd name="T28" fmla="*/ 84 w 962"/>
              <a:gd name="T29" fmla="*/ 346 h 631"/>
              <a:gd name="T30" fmla="*/ 76 w 962"/>
              <a:gd name="T31" fmla="*/ 331 h 631"/>
              <a:gd name="T32" fmla="*/ 67 w 962"/>
              <a:gd name="T33" fmla="*/ 164 h 631"/>
              <a:gd name="T34" fmla="*/ 962 w 962"/>
              <a:gd name="T35" fmla="*/ 159 h 631"/>
              <a:gd name="T36" fmla="*/ 962 w 962"/>
              <a:gd name="T37" fmla="*/ 71 h 631"/>
              <a:gd name="T38" fmla="*/ 78 w 962"/>
              <a:gd name="T39" fmla="*/ 402 h 631"/>
              <a:gd name="T40" fmla="*/ 50 w 962"/>
              <a:gd name="T41" fmla="*/ 409 h 631"/>
              <a:gd name="T42" fmla="*/ 25 w 962"/>
              <a:gd name="T43" fmla="*/ 402 h 631"/>
              <a:gd name="T44" fmla="*/ 0 w 962"/>
              <a:gd name="T45" fmla="*/ 555 h 631"/>
              <a:gd name="T46" fmla="*/ 17 w 962"/>
              <a:gd name="T47" fmla="*/ 562 h 631"/>
              <a:gd name="T48" fmla="*/ 25 w 962"/>
              <a:gd name="T49" fmla="*/ 564 h 631"/>
              <a:gd name="T50" fmla="*/ 40 w 962"/>
              <a:gd name="T51" fmla="*/ 566 h 631"/>
              <a:gd name="T52" fmla="*/ 61 w 962"/>
              <a:gd name="T53" fmla="*/ 549 h 631"/>
              <a:gd name="T54" fmla="*/ 67 w 962"/>
              <a:gd name="T55" fmla="*/ 566 h 631"/>
              <a:gd name="T56" fmla="*/ 76 w 962"/>
              <a:gd name="T57" fmla="*/ 495 h 631"/>
              <a:gd name="T58" fmla="*/ 86 w 962"/>
              <a:gd name="T59" fmla="*/ 560 h 631"/>
              <a:gd name="T60" fmla="*/ 99 w 962"/>
              <a:gd name="T61" fmla="*/ 555 h 631"/>
              <a:gd name="T62" fmla="*/ 78 w 962"/>
              <a:gd name="T63" fmla="*/ 402 h 631"/>
              <a:gd name="T64" fmla="*/ 176 w 962"/>
              <a:gd name="T65" fmla="*/ 220 h 631"/>
              <a:gd name="T66" fmla="*/ 838 w 962"/>
              <a:gd name="T67" fmla="*/ 218 h 631"/>
              <a:gd name="T68" fmla="*/ 838 w 962"/>
              <a:gd name="T69" fmla="*/ 553 h 631"/>
              <a:gd name="T70" fmla="*/ 757 w 962"/>
              <a:gd name="T71" fmla="*/ 557 h 631"/>
              <a:gd name="T72" fmla="*/ 673 w 962"/>
              <a:gd name="T73" fmla="*/ 572 h 631"/>
              <a:gd name="T74" fmla="*/ 591 w 962"/>
              <a:gd name="T75" fmla="*/ 597 h 631"/>
              <a:gd name="T76" fmla="*/ 509 w 962"/>
              <a:gd name="T77" fmla="*/ 631 h 631"/>
              <a:gd name="T78" fmla="*/ 469 w 962"/>
              <a:gd name="T79" fmla="*/ 612 h 631"/>
              <a:gd name="T80" fmla="*/ 390 w 962"/>
              <a:gd name="T81" fmla="*/ 585 h 631"/>
              <a:gd name="T82" fmla="*/ 306 w 962"/>
              <a:gd name="T83" fmla="*/ 566 h 631"/>
              <a:gd name="T84" fmla="*/ 220 w 962"/>
              <a:gd name="T85" fmla="*/ 557 h 631"/>
              <a:gd name="T86" fmla="*/ 176 w 962"/>
              <a:gd name="T87" fmla="*/ 55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2" h="631">
                <a:moveTo>
                  <a:pt x="962" y="71"/>
                </a:moveTo>
                <a:lnTo>
                  <a:pt x="516" y="0"/>
                </a:lnTo>
                <a:lnTo>
                  <a:pt x="32" y="71"/>
                </a:lnTo>
                <a:lnTo>
                  <a:pt x="32" y="71"/>
                </a:lnTo>
                <a:lnTo>
                  <a:pt x="32" y="327"/>
                </a:lnTo>
                <a:lnTo>
                  <a:pt x="32" y="327"/>
                </a:lnTo>
                <a:lnTo>
                  <a:pt x="25" y="331"/>
                </a:lnTo>
                <a:lnTo>
                  <a:pt x="21" y="338"/>
                </a:lnTo>
                <a:lnTo>
                  <a:pt x="17" y="346"/>
                </a:lnTo>
                <a:lnTo>
                  <a:pt x="17" y="354"/>
                </a:lnTo>
                <a:lnTo>
                  <a:pt x="17" y="354"/>
                </a:lnTo>
                <a:lnTo>
                  <a:pt x="17" y="363"/>
                </a:lnTo>
                <a:lnTo>
                  <a:pt x="19" y="369"/>
                </a:lnTo>
                <a:lnTo>
                  <a:pt x="23" y="375"/>
                </a:lnTo>
                <a:lnTo>
                  <a:pt x="27" y="379"/>
                </a:lnTo>
                <a:lnTo>
                  <a:pt x="32" y="384"/>
                </a:lnTo>
                <a:lnTo>
                  <a:pt x="38" y="388"/>
                </a:lnTo>
                <a:lnTo>
                  <a:pt x="44" y="388"/>
                </a:lnTo>
                <a:lnTo>
                  <a:pt x="50" y="390"/>
                </a:lnTo>
                <a:lnTo>
                  <a:pt x="50" y="390"/>
                </a:lnTo>
                <a:lnTo>
                  <a:pt x="57" y="388"/>
                </a:lnTo>
                <a:lnTo>
                  <a:pt x="63" y="388"/>
                </a:lnTo>
                <a:lnTo>
                  <a:pt x="69" y="384"/>
                </a:lnTo>
                <a:lnTo>
                  <a:pt x="76" y="379"/>
                </a:lnTo>
                <a:lnTo>
                  <a:pt x="80" y="375"/>
                </a:lnTo>
                <a:lnTo>
                  <a:pt x="82" y="369"/>
                </a:lnTo>
                <a:lnTo>
                  <a:pt x="84" y="363"/>
                </a:lnTo>
                <a:lnTo>
                  <a:pt x="84" y="354"/>
                </a:lnTo>
                <a:lnTo>
                  <a:pt x="84" y="354"/>
                </a:lnTo>
                <a:lnTo>
                  <a:pt x="84" y="346"/>
                </a:lnTo>
                <a:lnTo>
                  <a:pt x="80" y="338"/>
                </a:lnTo>
                <a:lnTo>
                  <a:pt x="76" y="331"/>
                </a:lnTo>
                <a:lnTo>
                  <a:pt x="67" y="325"/>
                </a:lnTo>
                <a:lnTo>
                  <a:pt x="67" y="164"/>
                </a:lnTo>
                <a:lnTo>
                  <a:pt x="516" y="229"/>
                </a:lnTo>
                <a:lnTo>
                  <a:pt x="962" y="159"/>
                </a:lnTo>
                <a:lnTo>
                  <a:pt x="962" y="71"/>
                </a:lnTo>
                <a:lnTo>
                  <a:pt x="962" y="71"/>
                </a:lnTo>
                <a:close/>
                <a:moveTo>
                  <a:pt x="78" y="402"/>
                </a:moveTo>
                <a:lnTo>
                  <a:pt x="78" y="402"/>
                </a:lnTo>
                <a:lnTo>
                  <a:pt x="65" y="407"/>
                </a:lnTo>
                <a:lnTo>
                  <a:pt x="50" y="409"/>
                </a:lnTo>
                <a:lnTo>
                  <a:pt x="38" y="407"/>
                </a:lnTo>
                <a:lnTo>
                  <a:pt x="25" y="402"/>
                </a:lnTo>
                <a:lnTo>
                  <a:pt x="25" y="402"/>
                </a:lnTo>
                <a:lnTo>
                  <a:pt x="0" y="555"/>
                </a:lnTo>
                <a:lnTo>
                  <a:pt x="0" y="555"/>
                </a:lnTo>
                <a:lnTo>
                  <a:pt x="17" y="562"/>
                </a:lnTo>
                <a:lnTo>
                  <a:pt x="23" y="545"/>
                </a:lnTo>
                <a:lnTo>
                  <a:pt x="25" y="564"/>
                </a:lnTo>
                <a:lnTo>
                  <a:pt x="25" y="564"/>
                </a:lnTo>
                <a:lnTo>
                  <a:pt x="40" y="566"/>
                </a:lnTo>
                <a:lnTo>
                  <a:pt x="55" y="566"/>
                </a:lnTo>
                <a:lnTo>
                  <a:pt x="61" y="549"/>
                </a:lnTo>
                <a:lnTo>
                  <a:pt x="67" y="566"/>
                </a:lnTo>
                <a:lnTo>
                  <a:pt x="67" y="566"/>
                </a:lnTo>
                <a:lnTo>
                  <a:pt x="71" y="564"/>
                </a:lnTo>
                <a:lnTo>
                  <a:pt x="76" y="495"/>
                </a:lnTo>
                <a:lnTo>
                  <a:pt x="86" y="560"/>
                </a:lnTo>
                <a:lnTo>
                  <a:pt x="86" y="560"/>
                </a:lnTo>
                <a:lnTo>
                  <a:pt x="99" y="555"/>
                </a:lnTo>
                <a:lnTo>
                  <a:pt x="99" y="555"/>
                </a:lnTo>
                <a:lnTo>
                  <a:pt x="78" y="402"/>
                </a:lnTo>
                <a:lnTo>
                  <a:pt x="78" y="402"/>
                </a:lnTo>
                <a:close/>
                <a:moveTo>
                  <a:pt x="176" y="555"/>
                </a:moveTo>
                <a:lnTo>
                  <a:pt x="176" y="220"/>
                </a:lnTo>
                <a:lnTo>
                  <a:pt x="516" y="268"/>
                </a:lnTo>
                <a:lnTo>
                  <a:pt x="838" y="218"/>
                </a:lnTo>
                <a:lnTo>
                  <a:pt x="838" y="553"/>
                </a:lnTo>
                <a:lnTo>
                  <a:pt x="838" y="553"/>
                </a:lnTo>
                <a:lnTo>
                  <a:pt x="796" y="553"/>
                </a:lnTo>
                <a:lnTo>
                  <a:pt x="757" y="557"/>
                </a:lnTo>
                <a:lnTo>
                  <a:pt x="715" y="564"/>
                </a:lnTo>
                <a:lnTo>
                  <a:pt x="673" y="572"/>
                </a:lnTo>
                <a:lnTo>
                  <a:pt x="631" y="585"/>
                </a:lnTo>
                <a:lnTo>
                  <a:pt x="591" y="597"/>
                </a:lnTo>
                <a:lnTo>
                  <a:pt x="549" y="614"/>
                </a:lnTo>
                <a:lnTo>
                  <a:pt x="509" y="631"/>
                </a:lnTo>
                <a:lnTo>
                  <a:pt x="509" y="631"/>
                </a:lnTo>
                <a:lnTo>
                  <a:pt x="469" y="612"/>
                </a:lnTo>
                <a:lnTo>
                  <a:pt x="430" y="597"/>
                </a:lnTo>
                <a:lnTo>
                  <a:pt x="390" y="585"/>
                </a:lnTo>
                <a:lnTo>
                  <a:pt x="348" y="574"/>
                </a:lnTo>
                <a:lnTo>
                  <a:pt x="306" y="566"/>
                </a:lnTo>
                <a:lnTo>
                  <a:pt x="262" y="562"/>
                </a:lnTo>
                <a:lnTo>
                  <a:pt x="220" y="557"/>
                </a:lnTo>
                <a:lnTo>
                  <a:pt x="176" y="555"/>
                </a:lnTo>
                <a:lnTo>
                  <a:pt x="176" y="555"/>
                </a:lnTo>
                <a:close/>
              </a:path>
            </a:pathLst>
          </a:custGeom>
          <a:solidFill>
            <a:srgbClr val="578B1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tx1">
                  <a:lumMod val="75000"/>
                  <a:lumOff val="25000"/>
                </a:schemeClr>
              </a:solidFill>
            </a:endParaRPr>
          </a:p>
        </p:txBody>
      </p:sp>
      <p:pic>
        <p:nvPicPr>
          <p:cNvPr id="11" name="Time Will Tell.mp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9234781" y="0"/>
            <a:ext cx="336542" cy="336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1"/>
                                        </p:tgtEl>
                                      </p:cBhvr>
                                    </p:cmd>
                                  </p:childTnLst>
                                </p:cTn>
                              </p:par>
                              <p:par>
                                <p:cTn id="7" presetID="42"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000"/>
                                        <p:tgtEl>
                                          <p:spTgt spid="9"/>
                                        </p:tgtEl>
                                      </p:cBhvr>
                                    </p:animEffect>
                                    <p:anim calcmode="lin" valueType="num">
                                      <p:cBhvr>
                                        <p:cTn id="10" dur="1000" fill="hold"/>
                                        <p:tgtEl>
                                          <p:spTgt spid="9"/>
                                        </p:tgtEl>
                                        <p:attrNameLst>
                                          <p:attrName>ppt_x</p:attrName>
                                        </p:attrNameLst>
                                      </p:cBhvr>
                                      <p:tavLst>
                                        <p:tav tm="0">
                                          <p:val>
                                            <p:strVal val="#ppt_x"/>
                                          </p:val>
                                        </p:tav>
                                        <p:tav tm="100000">
                                          <p:val>
                                            <p:strVal val="#ppt_x"/>
                                          </p:val>
                                        </p:tav>
                                      </p:tavLst>
                                    </p:anim>
                                    <p:anim calcmode="lin" valueType="num">
                                      <p:cBhvr>
                                        <p:cTn id="11" dur="1000" fill="hold"/>
                                        <p:tgtEl>
                                          <p:spTgt spid="9"/>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48" nodeType="clickEffect">
                                  <p:stCondLst>
                                    <p:cond delay="0"/>
                                  </p:stCondLst>
                                  <p:iterate type="lt">
                                    <p:tmPct val="0"/>
                                  </p:iterate>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4" repeatCount="indefinite" fill="remove" display="0">
                  <p:stCondLst>
                    <p:cond delay="indefinite"/>
                  </p:stCondLst>
                  <p:endCondLst>
                    <p:cond evt="onStopAudio" delay="0">
                      <p:tgtEl>
                        <p:sldTgt/>
                      </p:tgtEl>
                    </p:cond>
                  </p:endCondLst>
                </p:cTn>
                <p:tgtEl>
                  <p:spTgt spid="11"/>
                </p:tgtEl>
              </p:cMediaNode>
            </p:audio>
          </p:childTnLst>
        </p:cTn>
      </p:par>
    </p:tnLst>
    <p:bldLst>
      <p:bldP spid="5" grpId="0" bldLvl="0" animBg="1"/>
      <p:bldP spid="6" grpId="0" bldLvl="0" animBg="1"/>
      <p:bldP spid="8" grpId="0" bldLvl="0" animBg="1"/>
      <p:bldP spid="9" grpId="0" bldLvl="0" animBg="1"/>
      <p:bldP spid="4" grpId="3"/>
      <p:bldP spid="4" grpId="4"/>
      <p:bldP spid="4" grpId="5"/>
      <p:bldP spid="4" grpId="6"/>
      <p:bldP spid="4" grpId="7"/>
      <p:bldP spid="4" grpId="8"/>
      <p:bldP spid="4" grpId="9"/>
      <p:bldP spid="4" grpId="10"/>
      <p:bldP spid="4" grpId="11"/>
      <p:bldP spid="4" grpId="12"/>
      <p:bldP spid="4" grpId="13"/>
      <p:bldP spid="4" grpId="14"/>
      <p:bldP spid="4" grpId="15"/>
      <p:bldP spid="4" grpId="16"/>
      <p:bldP spid="4" grpId="17"/>
      <p:bldP spid="4" grpId="18"/>
      <p:bldP spid="4" grpId="19"/>
      <p:bldP spid="4" grpId="20"/>
      <p:bldP spid="4" grpId="21"/>
      <p:bldP spid="4" grpId="22"/>
      <p:bldP spid="4" grpId="23"/>
      <p:bldP spid="4" grpId="24"/>
      <p:bldP spid="4" grpId="25"/>
      <p:bldP spid="4" grpId="26"/>
      <p:bldP spid="4" grpId="27"/>
      <p:bldP spid="4" grpId="28"/>
      <p:bldP spid="4" grpId="29"/>
      <p:bldP spid="4" grpId="30"/>
      <p:bldP spid="4" grpId="31"/>
      <p:bldP spid="4" grpId="32"/>
      <p:bldP spid="4" grpId="33"/>
      <p:bldP spid="4" grpId="34"/>
      <p:bldP spid="4" grpId="35"/>
      <p:bldP spid="4" grpId="36"/>
      <p:bldP spid="4" grpId="37"/>
      <p:bldP spid="4" grpId="38"/>
      <p:bldP spid="4" grpId="39"/>
      <p:bldP spid="4" grpId="40"/>
      <p:bldP spid="4" grpId="41"/>
      <p:bldP spid="4" grpId="42"/>
      <p:bldP spid="4" grpId="43"/>
      <p:bldP spid="4" grpId="44"/>
      <p:bldP spid="4" grpId="45"/>
      <p:bldP spid="4" grpId="46"/>
      <p:bldP spid="4" grpId="48"/>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5264" y="171450"/>
            <a:ext cx="2261711" cy="368300"/>
          </a:xfrm>
          <a:prstGeom prst="rect">
            <a:avLst/>
          </a:prstGeom>
          <a:noFill/>
        </p:spPr>
        <p:txBody>
          <a:bodyPr wrap="square" rtlCol="0">
            <a:spAutoFit/>
          </a:bodyPr>
          <a:lstStyle/>
          <a:p>
            <a:r>
              <a:rPr lang="zh-CN" altLang="en-US" sz="1800" b="1" dirty="0">
                <a:solidFill>
                  <a:schemeClr val="tx1">
                    <a:lumMod val="65000"/>
                    <a:lumOff val="35000"/>
                  </a:schemeClr>
                </a:solidFill>
                <a:latin typeface="微软雅黑" panose="020B0503020204020204" charset="-122"/>
                <a:ea typeface="微软雅黑" panose="020B0503020204020204" charset="-122"/>
                <a:sym typeface="+mn-ea"/>
              </a:rPr>
              <a:t>研究方法和思路</a:t>
            </a:r>
            <a:endParaRPr lang="zh-CN" altLang="en-US" sz="18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5" name="矩形 4"/>
          <p:cNvSpPr/>
          <p:nvPr/>
        </p:nvSpPr>
        <p:spPr>
          <a:xfrm>
            <a:off x="-2381" y="177166"/>
            <a:ext cx="89535"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 name="矩形 5"/>
          <p:cNvSpPr/>
          <p:nvPr/>
        </p:nvSpPr>
        <p:spPr>
          <a:xfrm>
            <a:off x="103346" y="177166"/>
            <a:ext cx="73343"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 name="任意多边形 4"/>
          <p:cNvSpPr/>
          <p:nvPr/>
        </p:nvSpPr>
        <p:spPr bwMode="auto">
          <a:xfrm>
            <a:off x="831905" y="2324734"/>
            <a:ext cx="6861570" cy="1190"/>
          </a:xfrm>
          <a:custGeom>
            <a:avLst/>
            <a:gdLst>
              <a:gd name="T0" fmla="*/ 0 w 8374743"/>
              <a:gd name="T1" fmla="*/ 0 h 1349828"/>
              <a:gd name="T2" fmla="*/ 0 w 8374743"/>
              <a:gd name="T3" fmla="*/ 2 h 1349828"/>
              <a:gd name="T4" fmla="*/ 10004727 w 8374743"/>
              <a:gd name="T5" fmla="*/ 2 h 1349828"/>
              <a:gd name="T6" fmla="*/ 0 60000 65536"/>
              <a:gd name="T7" fmla="*/ 0 60000 65536"/>
              <a:gd name="T8" fmla="*/ 0 60000 65536"/>
              <a:gd name="T9" fmla="*/ 0 w 8374743"/>
              <a:gd name="T10" fmla="*/ 0 h 1349828"/>
              <a:gd name="T11" fmla="*/ 8374743 w 8374743"/>
              <a:gd name="T12" fmla="*/ 1349828 h 1349828"/>
            </a:gdLst>
            <a:ahLst/>
            <a:cxnLst>
              <a:cxn ang="T6">
                <a:pos x="T0" y="T1"/>
              </a:cxn>
              <a:cxn ang="T7">
                <a:pos x="T2" y="T3"/>
              </a:cxn>
              <a:cxn ang="T8">
                <a:pos x="T4" y="T5"/>
              </a:cxn>
            </a:cxnLst>
            <a:rect l="T9" t="T10" r="T11" b="T12"/>
            <a:pathLst>
              <a:path w="8374743" h="1349828">
                <a:moveTo>
                  <a:pt x="0" y="0"/>
                </a:moveTo>
                <a:lnTo>
                  <a:pt x="0" y="1349828"/>
                </a:lnTo>
                <a:lnTo>
                  <a:pt x="8374743" y="1349828"/>
                </a:lnTo>
              </a:path>
            </a:pathLst>
          </a:custGeom>
          <a:solidFill>
            <a:srgbClr val="2F92AD"/>
          </a:solidFill>
          <a:ln w="25400" cap="flat" cmpd="sng">
            <a:solidFill>
              <a:srgbClr val="578B18"/>
            </a:solidFill>
            <a:bevel/>
            <a:headEnd type="oval" w="med" len="med"/>
            <a:tailEnd type="oval" w="med" len="med"/>
          </a:ln>
        </p:spPr>
        <p:txBody>
          <a:bodyPr anchor="ctr"/>
          <a:lstStyle/>
          <a:p>
            <a:endParaRPr lang="zh-CN" altLang="en-US" sz="1180"/>
          </a:p>
        </p:txBody>
      </p:sp>
      <p:grpSp>
        <p:nvGrpSpPr>
          <p:cNvPr id="8" name="组合 5"/>
          <p:cNvGrpSpPr/>
          <p:nvPr/>
        </p:nvGrpSpPr>
        <p:grpSpPr bwMode="auto">
          <a:xfrm>
            <a:off x="1149506" y="1690460"/>
            <a:ext cx="1427480" cy="2814363"/>
            <a:chOff x="-128760" y="0"/>
            <a:chExt cx="1904298" cy="3754438"/>
          </a:xfrm>
          <a:solidFill>
            <a:srgbClr val="578B18"/>
          </a:solidFill>
        </p:grpSpPr>
        <p:sp>
          <p:nvSpPr>
            <p:cNvPr id="9" name="椭圆 6"/>
            <p:cNvSpPr>
              <a:spLocks noChangeArrowheads="1"/>
            </p:cNvSpPr>
            <p:nvPr/>
          </p:nvSpPr>
          <p:spPr bwMode="auto">
            <a:xfrm>
              <a:off x="1055687" y="750888"/>
              <a:ext cx="179388" cy="177800"/>
            </a:xfrm>
            <a:prstGeom prst="ellipse">
              <a:avLst/>
            </a:prstGeom>
            <a:grpFill/>
            <a:ln w="25400">
              <a:solidFill>
                <a:srgbClr val="FFFFFF"/>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975">
                <a:solidFill>
                  <a:srgbClr val="FFFFFF"/>
                </a:solidFill>
                <a:latin typeface="Calibri" panose="020F0502020204030204" pitchFamily="34" charset="0"/>
                <a:sym typeface="Calibri" panose="020F0502020204030204" pitchFamily="34" charset="0"/>
              </a:endParaRPr>
            </a:p>
          </p:txBody>
        </p:sp>
        <p:sp>
          <p:nvSpPr>
            <p:cNvPr id="10" name="椭圆形标注 7"/>
            <p:cNvSpPr>
              <a:spLocks noChangeArrowheads="1"/>
            </p:cNvSpPr>
            <p:nvPr/>
          </p:nvSpPr>
          <p:spPr bwMode="auto">
            <a:xfrm flipH="1">
              <a:off x="-128760" y="0"/>
              <a:ext cx="1904298" cy="493864"/>
            </a:xfrm>
            <a:prstGeom prst="wedgeEllipseCallout">
              <a:avLst>
                <a:gd name="adj1" fmla="val -27065"/>
                <a:gd name="adj2" fmla="val 71625"/>
              </a:avLst>
            </a:prstGeom>
            <a:grp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a:solidFill>
                    <a:srgbClr val="FFFFFF"/>
                  </a:solidFill>
                  <a:latin typeface="Agency FB" panose="020B0503020202020204" pitchFamily="34" charset="0"/>
                  <a:ea typeface="微软雅黑" panose="020B0503020204020204" charset="-122"/>
                  <a:sym typeface="Times New Roman" panose="02020603050405020304" pitchFamily="18" charset="0"/>
                </a:rPr>
                <a:t>地铁路线图</a:t>
              </a:r>
              <a:endParaRPr lang="zh-CN" altLang="en-US" sz="1400" b="1">
                <a:solidFill>
                  <a:srgbClr val="FFFFFF"/>
                </a:solidFill>
                <a:latin typeface="Agency FB" panose="020B0503020202020204" pitchFamily="34" charset="0"/>
                <a:ea typeface="微软雅黑" panose="020B0503020204020204" charset="-122"/>
                <a:sym typeface="Times New Roman" panose="02020603050405020304" pitchFamily="18" charset="0"/>
              </a:endParaRPr>
            </a:p>
          </p:txBody>
        </p:sp>
        <p:sp>
          <p:nvSpPr>
            <p:cNvPr id="11" name="任意多边形 8"/>
            <p:cNvSpPr>
              <a:spLocks noChangeArrowheads="1"/>
            </p:cNvSpPr>
            <p:nvPr/>
          </p:nvSpPr>
          <p:spPr bwMode="auto">
            <a:xfrm>
              <a:off x="0" y="1006475"/>
              <a:ext cx="1774825" cy="2747963"/>
            </a:xfrm>
            <a:custGeom>
              <a:avLst/>
              <a:gdLst>
                <a:gd name="T0" fmla="*/ 1570696 w 1293018"/>
                <a:gd name="T1" fmla="*/ 0 h 2000700"/>
                <a:gd name="T2" fmla="*/ 1714058 w 1293018"/>
                <a:gd name="T3" fmla="*/ 247494 h 2000700"/>
                <a:gd name="T4" fmla="*/ 2189331 w 1293018"/>
                <a:gd name="T5" fmla="*/ 247494 h 2000700"/>
                <a:gd name="T6" fmla="*/ 2436164 w 1293018"/>
                <a:gd name="T7" fmla="*/ 494643 h 2000700"/>
                <a:gd name="T8" fmla="*/ 2436164 w 1293018"/>
                <a:gd name="T9" fmla="*/ 3527180 h 2000700"/>
                <a:gd name="T10" fmla="*/ 2189331 w 1293018"/>
                <a:gd name="T11" fmla="*/ 3774329 h 2000700"/>
                <a:gd name="T12" fmla="*/ 246833 w 1293018"/>
                <a:gd name="T13" fmla="*/ 3774329 h 2000700"/>
                <a:gd name="T14" fmla="*/ 0 w 1293018"/>
                <a:gd name="T15" fmla="*/ 3527180 h 2000700"/>
                <a:gd name="T16" fmla="*/ 0 w 1293018"/>
                <a:gd name="T17" fmla="*/ 494643 h 2000700"/>
                <a:gd name="T18" fmla="*/ 246833 w 1293018"/>
                <a:gd name="T19" fmla="*/ 247494 h 2000700"/>
                <a:gd name="T20" fmla="*/ 1427331 w 1293018"/>
                <a:gd name="T21" fmla="*/ 247494 h 2000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3018"/>
                <a:gd name="T34" fmla="*/ 0 h 2000700"/>
                <a:gd name="T35" fmla="*/ 1293018 w 1293018"/>
                <a:gd name="T36" fmla="*/ 2000700 h 20007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lnTo>
                    <a:pt x="833662" y="0"/>
                  </a:lnTo>
                  <a:close/>
                </a:path>
              </a:pathLst>
            </a:custGeom>
            <a:grpFill/>
            <a:ln w="3175">
              <a:solidFill>
                <a:schemeClr val="bg1"/>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200" dirty="0">
                  <a:solidFill>
                    <a:schemeClr val="bg1"/>
                  </a:solidFill>
                  <a:latin typeface="微软雅黑" panose="020B0503020204020204" charset="-122"/>
                  <a:ea typeface="微软雅黑" panose="020B0503020204020204" charset="-122"/>
                  <a:sym typeface="微软雅黑" panose="020B0503020204020204" charset="-122"/>
                </a:rPr>
                <a:t>添加线段标注为离线地图添加地铁运行路线</a:t>
              </a:r>
              <a:endParaRPr lang="zh-CN" altLang="en-US" sz="1200" dirty="0">
                <a:solidFill>
                  <a:schemeClr val="bg1"/>
                </a:solidFill>
                <a:latin typeface="微软雅黑" panose="020B0503020204020204" charset="-122"/>
                <a:ea typeface="微软雅黑" panose="020B0503020204020204" charset="-122"/>
                <a:sym typeface="微软雅黑" panose="020B0503020204020204" charset="-122"/>
              </a:endParaRPr>
            </a:p>
          </p:txBody>
        </p:sp>
      </p:grpSp>
      <p:grpSp>
        <p:nvGrpSpPr>
          <p:cNvPr id="12" name="组合 9"/>
          <p:cNvGrpSpPr/>
          <p:nvPr/>
        </p:nvGrpSpPr>
        <p:grpSpPr bwMode="auto">
          <a:xfrm>
            <a:off x="2773393" y="1690460"/>
            <a:ext cx="1522730" cy="2814363"/>
            <a:chOff x="-113512" y="0"/>
            <a:chExt cx="2031364" cy="3754438"/>
          </a:xfrm>
          <a:solidFill>
            <a:srgbClr val="BADA5C"/>
          </a:solidFill>
        </p:grpSpPr>
        <p:sp>
          <p:nvSpPr>
            <p:cNvPr id="13" name="椭圆 10"/>
            <p:cNvSpPr>
              <a:spLocks noChangeArrowheads="1"/>
            </p:cNvSpPr>
            <p:nvPr/>
          </p:nvSpPr>
          <p:spPr bwMode="auto">
            <a:xfrm>
              <a:off x="1011238" y="750888"/>
              <a:ext cx="179387" cy="177800"/>
            </a:xfrm>
            <a:prstGeom prst="ellipse">
              <a:avLst/>
            </a:prstGeom>
            <a:grpFill/>
            <a:ln w="25400">
              <a:solidFill>
                <a:srgbClr val="FFFFFF"/>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975">
                <a:solidFill>
                  <a:srgbClr val="FFFFFF"/>
                </a:solidFill>
                <a:latin typeface="Calibri" panose="020F0502020204030204" pitchFamily="34" charset="0"/>
                <a:sym typeface="Calibri" panose="020F0502020204030204" pitchFamily="34" charset="0"/>
              </a:endParaRPr>
            </a:p>
          </p:txBody>
        </p:sp>
        <p:sp>
          <p:nvSpPr>
            <p:cNvPr id="14" name="椭圆形标注 11"/>
            <p:cNvSpPr>
              <a:spLocks noChangeArrowheads="1"/>
            </p:cNvSpPr>
            <p:nvPr/>
          </p:nvSpPr>
          <p:spPr bwMode="auto">
            <a:xfrm flipH="1">
              <a:off x="-113512" y="0"/>
              <a:ext cx="2031364" cy="493864"/>
            </a:xfrm>
            <a:prstGeom prst="wedgeEllipseCallout">
              <a:avLst>
                <a:gd name="adj1" fmla="val -27065"/>
                <a:gd name="adj2" fmla="val 71625"/>
              </a:avLst>
            </a:prstGeom>
            <a:grp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a:solidFill>
                    <a:srgbClr val="FFFFFF"/>
                  </a:solidFill>
                  <a:latin typeface="Agency FB" panose="020B0503020202020204" pitchFamily="34" charset="0"/>
                  <a:ea typeface="微软雅黑" panose="020B0503020204020204" charset="-122"/>
                  <a:sym typeface="Times New Roman" panose="02020603050405020304" pitchFamily="18" charset="0"/>
                </a:rPr>
                <a:t>公交查询</a:t>
              </a:r>
              <a:endParaRPr lang="zh-CN" altLang="en-US" sz="1400" b="1">
                <a:solidFill>
                  <a:srgbClr val="FFFFFF"/>
                </a:solidFill>
                <a:latin typeface="Agency FB" panose="020B0503020202020204" pitchFamily="34" charset="0"/>
                <a:ea typeface="微软雅黑" panose="020B0503020204020204" charset="-122"/>
                <a:sym typeface="Times New Roman" panose="02020603050405020304" pitchFamily="18" charset="0"/>
              </a:endParaRPr>
            </a:p>
          </p:txBody>
        </p:sp>
        <p:sp>
          <p:nvSpPr>
            <p:cNvPr id="15" name="任意多边形 12"/>
            <p:cNvSpPr>
              <a:spLocks noChangeArrowheads="1"/>
            </p:cNvSpPr>
            <p:nvPr/>
          </p:nvSpPr>
          <p:spPr bwMode="auto">
            <a:xfrm>
              <a:off x="0" y="1006475"/>
              <a:ext cx="1774825" cy="2747963"/>
            </a:xfrm>
            <a:custGeom>
              <a:avLst/>
              <a:gdLst>
                <a:gd name="T0" fmla="*/ 1570696 w 1293018"/>
                <a:gd name="T1" fmla="*/ 0 h 2000700"/>
                <a:gd name="T2" fmla="*/ 1714058 w 1293018"/>
                <a:gd name="T3" fmla="*/ 247494 h 2000700"/>
                <a:gd name="T4" fmla="*/ 2189331 w 1293018"/>
                <a:gd name="T5" fmla="*/ 247494 h 2000700"/>
                <a:gd name="T6" fmla="*/ 2436164 w 1293018"/>
                <a:gd name="T7" fmla="*/ 494643 h 2000700"/>
                <a:gd name="T8" fmla="*/ 2436164 w 1293018"/>
                <a:gd name="T9" fmla="*/ 3527180 h 2000700"/>
                <a:gd name="T10" fmla="*/ 2189331 w 1293018"/>
                <a:gd name="T11" fmla="*/ 3774329 h 2000700"/>
                <a:gd name="T12" fmla="*/ 246833 w 1293018"/>
                <a:gd name="T13" fmla="*/ 3774329 h 2000700"/>
                <a:gd name="T14" fmla="*/ 0 w 1293018"/>
                <a:gd name="T15" fmla="*/ 3527180 h 2000700"/>
                <a:gd name="T16" fmla="*/ 0 w 1293018"/>
                <a:gd name="T17" fmla="*/ 494643 h 2000700"/>
                <a:gd name="T18" fmla="*/ 246833 w 1293018"/>
                <a:gd name="T19" fmla="*/ 247494 h 2000700"/>
                <a:gd name="T20" fmla="*/ 1427331 w 1293018"/>
                <a:gd name="T21" fmla="*/ 247494 h 2000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3018"/>
                <a:gd name="T34" fmla="*/ 0 h 2000700"/>
                <a:gd name="T35" fmla="*/ 1293018 w 1293018"/>
                <a:gd name="T36" fmla="*/ 2000700 h 20007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lnTo>
                    <a:pt x="833662" y="0"/>
                  </a:lnTo>
                  <a:close/>
                </a:path>
              </a:pathLst>
            </a:custGeom>
            <a:grpFill/>
            <a:ln w="3175">
              <a:solidFill>
                <a:schemeClr val="bg1"/>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200" dirty="0">
                  <a:solidFill>
                    <a:schemeClr val="bg1"/>
                  </a:solidFill>
                  <a:latin typeface="微软雅黑" panose="020B0503020204020204" charset="-122"/>
                  <a:ea typeface="微软雅黑" panose="020B0503020204020204" charset="-122"/>
                  <a:sym typeface="微软雅黑" panose="020B0503020204020204" charset="-122"/>
                </a:rPr>
                <a:t>在</a:t>
              </a:r>
              <a:r>
                <a:rPr lang="en-US" altLang="zh-CN" sz="1200" dirty="0">
                  <a:solidFill>
                    <a:schemeClr val="bg1"/>
                  </a:solidFill>
                  <a:latin typeface="微软雅黑" panose="020B0503020204020204" charset="-122"/>
                  <a:ea typeface="微软雅黑" panose="020B0503020204020204" charset="-122"/>
                  <a:sym typeface="微软雅黑" panose="020B0503020204020204" charset="-122"/>
                </a:rPr>
                <a:t>SQL</a:t>
              </a:r>
              <a:r>
                <a:rPr lang="zh-CN" altLang="en-US" sz="1200" dirty="0">
                  <a:solidFill>
                    <a:schemeClr val="bg1"/>
                  </a:solidFill>
                  <a:latin typeface="微软雅黑" panose="020B0503020204020204" charset="-122"/>
                  <a:ea typeface="微软雅黑" panose="020B0503020204020204" charset="-122"/>
                  <a:sym typeface="微软雅黑" panose="020B0503020204020204" charset="-122"/>
                </a:rPr>
                <a:t>中建表存入公交线路、公交站以及关系表，查询时返回数据</a:t>
              </a:r>
              <a:endParaRPr lang="zh-CN" altLang="en-US" sz="1200" dirty="0">
                <a:solidFill>
                  <a:schemeClr val="bg1"/>
                </a:solidFill>
                <a:latin typeface="微软雅黑" panose="020B0503020204020204" charset="-122"/>
                <a:ea typeface="微软雅黑" panose="020B0503020204020204" charset="-122"/>
                <a:sym typeface="微软雅黑" panose="020B0503020204020204" charset="-122"/>
              </a:endParaRPr>
            </a:p>
          </p:txBody>
        </p:sp>
      </p:grpSp>
      <p:grpSp>
        <p:nvGrpSpPr>
          <p:cNvPr id="16" name="组合 13"/>
          <p:cNvGrpSpPr/>
          <p:nvPr/>
        </p:nvGrpSpPr>
        <p:grpSpPr bwMode="auto">
          <a:xfrm>
            <a:off x="4372285" y="1690460"/>
            <a:ext cx="1544320" cy="2814363"/>
            <a:chOff x="-110971" y="0"/>
            <a:chExt cx="2060166" cy="3754438"/>
          </a:xfrm>
          <a:solidFill>
            <a:srgbClr val="578B18"/>
          </a:solidFill>
        </p:grpSpPr>
        <p:sp>
          <p:nvSpPr>
            <p:cNvPr id="17" name="椭圆 14"/>
            <p:cNvSpPr>
              <a:spLocks noChangeArrowheads="1"/>
            </p:cNvSpPr>
            <p:nvPr/>
          </p:nvSpPr>
          <p:spPr bwMode="auto">
            <a:xfrm>
              <a:off x="1008063" y="750888"/>
              <a:ext cx="179387" cy="177800"/>
            </a:xfrm>
            <a:prstGeom prst="ellipse">
              <a:avLst/>
            </a:prstGeom>
            <a:grpFill/>
            <a:ln w="25400">
              <a:solidFill>
                <a:srgbClr val="FFFFFF"/>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975">
                <a:solidFill>
                  <a:srgbClr val="FFFFFF"/>
                </a:solidFill>
                <a:latin typeface="Calibri" panose="020F0502020204030204" pitchFamily="34" charset="0"/>
                <a:sym typeface="Calibri" panose="020F0502020204030204" pitchFamily="34" charset="0"/>
              </a:endParaRPr>
            </a:p>
          </p:txBody>
        </p:sp>
        <p:sp>
          <p:nvSpPr>
            <p:cNvPr id="18" name="椭圆形标注 15"/>
            <p:cNvSpPr>
              <a:spLocks noChangeArrowheads="1"/>
            </p:cNvSpPr>
            <p:nvPr/>
          </p:nvSpPr>
          <p:spPr bwMode="auto">
            <a:xfrm flipH="1">
              <a:off x="-110971" y="0"/>
              <a:ext cx="2060166" cy="493864"/>
            </a:xfrm>
            <a:prstGeom prst="wedgeEllipseCallout">
              <a:avLst>
                <a:gd name="adj1" fmla="val -27065"/>
                <a:gd name="adj2" fmla="val 71625"/>
              </a:avLst>
            </a:prstGeom>
            <a:grp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sz="1400" b="1">
                  <a:solidFill>
                    <a:srgbClr val="FFFFFF"/>
                  </a:solidFill>
                  <a:latin typeface="Agency FB" panose="020B0503020202020204" pitchFamily="34" charset="0"/>
                  <a:ea typeface="微软雅黑" panose="020B0503020204020204" charset="-122"/>
                  <a:sym typeface="Times New Roman" panose="02020603050405020304" pitchFamily="18" charset="0"/>
                </a:rPr>
                <a:t>测距工具</a:t>
              </a:r>
              <a:endParaRPr lang="zh-CN" sz="1400"/>
            </a:p>
          </p:txBody>
        </p:sp>
        <p:sp>
          <p:nvSpPr>
            <p:cNvPr id="19" name="任意多边形 16"/>
            <p:cNvSpPr>
              <a:spLocks noChangeArrowheads="1"/>
            </p:cNvSpPr>
            <p:nvPr/>
          </p:nvSpPr>
          <p:spPr bwMode="auto">
            <a:xfrm>
              <a:off x="0" y="1006475"/>
              <a:ext cx="1776413" cy="2747963"/>
            </a:xfrm>
            <a:custGeom>
              <a:avLst/>
              <a:gdLst>
                <a:gd name="T0" fmla="*/ 1573508 w 1293018"/>
                <a:gd name="T1" fmla="*/ 0 h 2000700"/>
                <a:gd name="T2" fmla="*/ 1717126 w 1293018"/>
                <a:gd name="T3" fmla="*/ 247494 h 2000700"/>
                <a:gd name="T4" fmla="*/ 2193250 w 1293018"/>
                <a:gd name="T5" fmla="*/ 247494 h 2000700"/>
                <a:gd name="T6" fmla="*/ 2440525 w 1293018"/>
                <a:gd name="T7" fmla="*/ 494643 h 2000700"/>
                <a:gd name="T8" fmla="*/ 2440525 w 1293018"/>
                <a:gd name="T9" fmla="*/ 3527180 h 2000700"/>
                <a:gd name="T10" fmla="*/ 2193250 w 1293018"/>
                <a:gd name="T11" fmla="*/ 3774329 h 2000700"/>
                <a:gd name="T12" fmla="*/ 247275 w 1293018"/>
                <a:gd name="T13" fmla="*/ 3774329 h 2000700"/>
                <a:gd name="T14" fmla="*/ 0 w 1293018"/>
                <a:gd name="T15" fmla="*/ 3527180 h 2000700"/>
                <a:gd name="T16" fmla="*/ 0 w 1293018"/>
                <a:gd name="T17" fmla="*/ 494643 h 2000700"/>
                <a:gd name="T18" fmla="*/ 247275 w 1293018"/>
                <a:gd name="T19" fmla="*/ 247494 h 2000700"/>
                <a:gd name="T20" fmla="*/ 1429887 w 1293018"/>
                <a:gd name="T21" fmla="*/ 247494 h 2000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3018"/>
                <a:gd name="T34" fmla="*/ 0 h 2000700"/>
                <a:gd name="T35" fmla="*/ 1293018 w 1293018"/>
                <a:gd name="T36" fmla="*/ 2000700 h 20007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lnTo>
                    <a:pt x="833662" y="0"/>
                  </a:lnTo>
                  <a:close/>
                </a:path>
              </a:pathLst>
            </a:custGeom>
            <a:grpFill/>
            <a:ln w="3175">
              <a:solidFill>
                <a:schemeClr val="bg1"/>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200">
                  <a:solidFill>
                    <a:schemeClr val="bg1"/>
                  </a:solidFill>
                  <a:latin typeface="微软雅黑" panose="020B0503020204020204" charset="-122"/>
                  <a:ea typeface="微软雅黑" panose="020B0503020204020204" charset="-122"/>
                  <a:sym typeface="微软雅黑" panose="020B0503020204020204" charset="-122"/>
                </a:rPr>
                <a:t>Google Map给出了测距的API，在实现功能的时候可以直接调用该API。</a:t>
              </a:r>
              <a:endParaRPr lang="zh-CN" altLang="en-US" sz="1200">
                <a:solidFill>
                  <a:schemeClr val="bg1"/>
                </a:solidFill>
                <a:latin typeface="微软雅黑" panose="020B0503020204020204" charset="-122"/>
                <a:ea typeface="微软雅黑" panose="020B0503020204020204" charset="-122"/>
                <a:sym typeface="微软雅黑" panose="020B0503020204020204" charset="-122"/>
              </a:endParaRPr>
            </a:p>
          </p:txBody>
        </p:sp>
      </p:grpSp>
      <p:grpSp>
        <p:nvGrpSpPr>
          <p:cNvPr id="20" name="组合 17"/>
          <p:cNvGrpSpPr/>
          <p:nvPr/>
        </p:nvGrpSpPr>
        <p:grpSpPr bwMode="auto">
          <a:xfrm>
            <a:off x="6053012" y="1690460"/>
            <a:ext cx="1331061" cy="2814363"/>
            <a:chOff x="-847" y="0"/>
            <a:chExt cx="1775672" cy="3754438"/>
          </a:xfrm>
          <a:solidFill>
            <a:srgbClr val="BADA5C"/>
          </a:solidFill>
        </p:grpSpPr>
        <p:sp>
          <p:nvSpPr>
            <p:cNvPr id="21" name="椭圆 18"/>
            <p:cNvSpPr>
              <a:spLocks noChangeArrowheads="1"/>
            </p:cNvSpPr>
            <p:nvPr/>
          </p:nvSpPr>
          <p:spPr bwMode="auto">
            <a:xfrm>
              <a:off x="1006475" y="750888"/>
              <a:ext cx="179387" cy="177800"/>
            </a:xfrm>
            <a:prstGeom prst="ellipse">
              <a:avLst/>
            </a:prstGeom>
            <a:grpFill/>
            <a:ln w="25400">
              <a:solidFill>
                <a:srgbClr val="FFFFFF"/>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975">
                <a:solidFill>
                  <a:srgbClr val="FFFFFF"/>
                </a:solidFill>
                <a:latin typeface="Calibri" panose="020F0502020204030204" pitchFamily="34" charset="0"/>
                <a:sym typeface="Calibri" panose="020F0502020204030204" pitchFamily="34" charset="0"/>
              </a:endParaRPr>
            </a:p>
          </p:txBody>
        </p:sp>
        <p:sp>
          <p:nvSpPr>
            <p:cNvPr id="22" name="椭圆形标注 19"/>
            <p:cNvSpPr>
              <a:spLocks noChangeArrowheads="1"/>
            </p:cNvSpPr>
            <p:nvPr/>
          </p:nvSpPr>
          <p:spPr bwMode="auto">
            <a:xfrm flipH="1">
              <a:off x="-847" y="0"/>
              <a:ext cx="1774690" cy="493864"/>
            </a:xfrm>
            <a:prstGeom prst="wedgeEllipseCallout">
              <a:avLst>
                <a:gd name="adj1" fmla="val -27065"/>
                <a:gd name="adj2" fmla="val 71625"/>
              </a:avLst>
            </a:prstGeom>
            <a:grp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sz="1400" b="1">
                  <a:solidFill>
                    <a:srgbClr val="FFFFFF"/>
                  </a:solidFill>
                  <a:latin typeface="Agency FB" panose="020B0503020202020204" pitchFamily="34" charset="0"/>
                  <a:ea typeface="微软雅黑" panose="020B0503020204020204" charset="-122"/>
                  <a:sym typeface="Times New Roman" panose="02020603050405020304" pitchFamily="18" charset="0"/>
                </a:rPr>
                <a:t>周边设施</a:t>
              </a:r>
              <a:endParaRPr lang="zh-CN" sz="1400"/>
            </a:p>
          </p:txBody>
        </p:sp>
        <p:sp>
          <p:nvSpPr>
            <p:cNvPr id="23" name="任意多边形 20"/>
            <p:cNvSpPr>
              <a:spLocks noChangeArrowheads="1"/>
            </p:cNvSpPr>
            <p:nvPr/>
          </p:nvSpPr>
          <p:spPr bwMode="auto">
            <a:xfrm>
              <a:off x="0" y="1006475"/>
              <a:ext cx="1774825" cy="2747963"/>
            </a:xfrm>
            <a:custGeom>
              <a:avLst/>
              <a:gdLst>
                <a:gd name="T0" fmla="*/ 1570696 w 1293018"/>
                <a:gd name="T1" fmla="*/ 0 h 2000700"/>
                <a:gd name="T2" fmla="*/ 1714058 w 1293018"/>
                <a:gd name="T3" fmla="*/ 247494 h 2000700"/>
                <a:gd name="T4" fmla="*/ 2189331 w 1293018"/>
                <a:gd name="T5" fmla="*/ 247494 h 2000700"/>
                <a:gd name="T6" fmla="*/ 2436164 w 1293018"/>
                <a:gd name="T7" fmla="*/ 494643 h 2000700"/>
                <a:gd name="T8" fmla="*/ 2436164 w 1293018"/>
                <a:gd name="T9" fmla="*/ 3527180 h 2000700"/>
                <a:gd name="T10" fmla="*/ 2189331 w 1293018"/>
                <a:gd name="T11" fmla="*/ 3774329 h 2000700"/>
                <a:gd name="T12" fmla="*/ 246833 w 1293018"/>
                <a:gd name="T13" fmla="*/ 3774329 h 2000700"/>
                <a:gd name="T14" fmla="*/ 0 w 1293018"/>
                <a:gd name="T15" fmla="*/ 3527180 h 2000700"/>
                <a:gd name="T16" fmla="*/ 0 w 1293018"/>
                <a:gd name="T17" fmla="*/ 494643 h 2000700"/>
                <a:gd name="T18" fmla="*/ 246833 w 1293018"/>
                <a:gd name="T19" fmla="*/ 247494 h 2000700"/>
                <a:gd name="T20" fmla="*/ 1427331 w 1293018"/>
                <a:gd name="T21" fmla="*/ 247494 h 2000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3018"/>
                <a:gd name="T34" fmla="*/ 0 h 2000700"/>
                <a:gd name="T35" fmla="*/ 1293018 w 1293018"/>
                <a:gd name="T36" fmla="*/ 2000700 h 20007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lnTo>
                    <a:pt x="833662" y="0"/>
                  </a:lnTo>
                  <a:close/>
                </a:path>
              </a:pathLst>
            </a:custGeom>
            <a:grpFill/>
            <a:ln w="3175">
              <a:solidFill>
                <a:schemeClr val="bg1"/>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200">
                  <a:solidFill>
                    <a:schemeClr val="bg1"/>
                  </a:solidFill>
                  <a:latin typeface="微软雅黑" panose="020B0503020204020204" charset="-122"/>
                  <a:ea typeface="微软雅黑" panose="020B0503020204020204" charset="-122"/>
                  <a:sym typeface="微软雅黑" panose="020B0503020204020204" charset="-122"/>
                </a:rPr>
                <a:t>使用Google map给出的API来把所有的位置提前在地图上标注出来</a:t>
              </a:r>
              <a:endParaRPr lang="zh-CN" altLang="en-US" sz="1200">
                <a:solidFill>
                  <a:schemeClr val="bg1"/>
                </a:solidFill>
                <a:latin typeface="微软雅黑" panose="020B0503020204020204" charset="-122"/>
                <a:ea typeface="微软雅黑" panose="020B0503020204020204" charset="-122"/>
                <a:sym typeface="微软雅黑" panose="020B0503020204020204" charset="-122"/>
              </a:endParaRPr>
            </a:p>
          </p:txBody>
        </p:sp>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ppt_x</p:attrName>
                                        </p:attrNameLst>
                                      </p:cBhvr>
                                      <p:tavLst>
                                        <p:tav tm="0">
                                          <p:val>
                                            <p:strVal val="0-#ppt_w/2"/>
                                          </p:val>
                                        </p:tav>
                                        <p:tav tm="100000">
                                          <p:val>
                                            <p:strVal val="#ppt_x"/>
                                          </p:val>
                                        </p:tav>
                                      </p:tavLst>
                                    </p:anim>
                                    <p:anim calcmode="lin" valueType="num">
                                      <p:cBhvr>
                                        <p:cTn id="25"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1000" fill="hold"/>
                                        <p:tgtEl>
                                          <p:spTgt spid="8"/>
                                        </p:tgtEl>
                                        <p:attrNameLst>
                                          <p:attrName>ppt_x</p:attrName>
                                        </p:attrNameLst>
                                      </p:cBhvr>
                                      <p:tavLst>
                                        <p:tav tm="0">
                                          <p:val>
                                            <p:strVal val="0-#ppt_w/2"/>
                                          </p:val>
                                        </p:tav>
                                        <p:tav tm="100000">
                                          <p:val>
                                            <p:strVal val="#ppt_x"/>
                                          </p:val>
                                        </p:tav>
                                      </p:tavLst>
                                    </p:anim>
                                    <p:anim calcmode="lin" valueType="num">
                                      <p:cBhvr>
                                        <p:cTn id="31" dur="1000" fill="hold"/>
                                        <p:tgtEl>
                                          <p:spTgt spid="8"/>
                                        </p:tgtEl>
                                        <p:attrNameLst>
                                          <p:attrName>ppt_y</p:attrName>
                                        </p:attrNameLst>
                                      </p:cBhvr>
                                      <p:tavLst>
                                        <p:tav tm="0">
                                          <p:val>
                                            <p:strVal val="#ppt_y"/>
                                          </p:val>
                                        </p:tav>
                                        <p:tav tm="100000">
                                          <p:val>
                                            <p:strVal val="#ppt_y"/>
                                          </p:val>
                                        </p:tav>
                                      </p:tavLst>
                                    </p:anim>
                                  </p:childTnLst>
                                </p:cTn>
                              </p:par>
                            </p:childTnLst>
                          </p:cTn>
                        </p:par>
                        <p:par>
                          <p:cTn id="32" fill="hold">
                            <p:stCondLst>
                              <p:cond delay="1000"/>
                            </p:stCondLst>
                            <p:childTnLst>
                              <p:par>
                                <p:cTn id="33" presetID="2" presetClass="entr" presetSubtype="8"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1000" fill="hold"/>
                                        <p:tgtEl>
                                          <p:spTgt spid="12"/>
                                        </p:tgtEl>
                                        <p:attrNameLst>
                                          <p:attrName>ppt_x</p:attrName>
                                        </p:attrNameLst>
                                      </p:cBhvr>
                                      <p:tavLst>
                                        <p:tav tm="0">
                                          <p:val>
                                            <p:strVal val="0-#ppt_w/2"/>
                                          </p:val>
                                        </p:tav>
                                        <p:tav tm="100000">
                                          <p:val>
                                            <p:strVal val="#ppt_x"/>
                                          </p:val>
                                        </p:tav>
                                      </p:tavLst>
                                    </p:anim>
                                    <p:anim calcmode="lin" valueType="num">
                                      <p:cBhvr>
                                        <p:cTn id="36" dur="10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2000"/>
                            </p:stCondLst>
                            <p:childTnLst>
                              <p:par>
                                <p:cTn id="38" presetID="2" presetClass="entr" presetSubtype="8"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1000" fill="hold"/>
                                        <p:tgtEl>
                                          <p:spTgt spid="16"/>
                                        </p:tgtEl>
                                        <p:attrNameLst>
                                          <p:attrName>ppt_x</p:attrName>
                                        </p:attrNameLst>
                                      </p:cBhvr>
                                      <p:tavLst>
                                        <p:tav tm="0">
                                          <p:val>
                                            <p:strVal val="0-#ppt_w/2"/>
                                          </p:val>
                                        </p:tav>
                                        <p:tav tm="100000">
                                          <p:val>
                                            <p:strVal val="#ppt_x"/>
                                          </p:val>
                                        </p:tav>
                                      </p:tavLst>
                                    </p:anim>
                                    <p:anim calcmode="lin" valueType="num">
                                      <p:cBhvr>
                                        <p:cTn id="41" dur="1000" fill="hold"/>
                                        <p:tgtEl>
                                          <p:spTgt spid="16"/>
                                        </p:tgtEl>
                                        <p:attrNameLst>
                                          <p:attrName>ppt_y</p:attrName>
                                        </p:attrNameLst>
                                      </p:cBhvr>
                                      <p:tavLst>
                                        <p:tav tm="0">
                                          <p:val>
                                            <p:strVal val="#ppt_y"/>
                                          </p:val>
                                        </p:tav>
                                        <p:tav tm="100000">
                                          <p:val>
                                            <p:strVal val="#ppt_y"/>
                                          </p:val>
                                        </p:tav>
                                      </p:tavLst>
                                    </p:anim>
                                  </p:childTnLst>
                                </p:cTn>
                              </p:par>
                            </p:childTnLst>
                          </p:cTn>
                        </p:par>
                        <p:par>
                          <p:cTn id="42" fill="hold">
                            <p:stCondLst>
                              <p:cond delay="3000"/>
                            </p:stCondLst>
                            <p:childTnLst>
                              <p:par>
                                <p:cTn id="43" presetID="2" presetClass="entr" presetSubtype="8"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p:cTn id="45" dur="1000" fill="hold"/>
                                        <p:tgtEl>
                                          <p:spTgt spid="20"/>
                                        </p:tgtEl>
                                        <p:attrNameLst>
                                          <p:attrName>ppt_x</p:attrName>
                                        </p:attrNameLst>
                                      </p:cBhvr>
                                      <p:tavLst>
                                        <p:tav tm="0">
                                          <p:val>
                                            <p:strVal val="0-#ppt_w/2"/>
                                          </p:val>
                                        </p:tav>
                                        <p:tav tm="100000">
                                          <p:val>
                                            <p:strVal val="#ppt_x"/>
                                          </p:val>
                                        </p:tav>
                                      </p:tavLst>
                                    </p:anim>
                                    <p:anim calcmode="lin" valueType="num">
                                      <p:cBhvr>
                                        <p:cTn id="46"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4031" y="1559243"/>
            <a:ext cx="1772126" cy="1419619"/>
          </a:xfrm>
          <a:prstGeom prst="rect">
            <a:avLst/>
          </a:prstGeom>
          <a:noFill/>
        </p:spPr>
        <p:txBody>
          <a:bodyPr wrap="square" rtlCol="0">
            <a:spAutoFit/>
          </a:bodyPr>
          <a:lstStyle/>
          <a:p>
            <a:pPr algn="ctr">
              <a:defRPr/>
            </a:pPr>
            <a:r>
              <a:rPr lang="en-US" altLang="zh-CN" sz="8625" dirty="0" smtClean="0">
                <a:solidFill>
                  <a:srgbClr val="578B18"/>
                </a:solidFill>
                <a:latin typeface="Impact" panose="020B0806030902050204" pitchFamily="34" charset="0"/>
                <a:ea typeface="方正舒体" panose="02010601030101010101" pitchFamily="2" charset="-122"/>
                <a:sym typeface="+mn-ea"/>
              </a:rPr>
              <a:t>03</a:t>
            </a:r>
            <a:endParaRPr lang="en-US" altLang="zh-CN" sz="8625" dirty="0">
              <a:solidFill>
                <a:srgbClr val="578B18"/>
              </a:solidFill>
              <a:latin typeface="Impact" panose="020B0806030902050204" pitchFamily="34" charset="0"/>
              <a:ea typeface="方正舒体" panose="02010601030101010101" pitchFamily="2" charset="-122"/>
              <a:sym typeface="+mn-ea"/>
            </a:endParaRPr>
          </a:p>
        </p:txBody>
      </p:sp>
      <p:sp>
        <p:nvSpPr>
          <p:cNvPr id="5" name="文本框 4"/>
          <p:cNvSpPr txBox="1"/>
          <p:nvPr/>
        </p:nvSpPr>
        <p:spPr>
          <a:xfrm>
            <a:off x="3254693" y="1946752"/>
            <a:ext cx="5193030" cy="645160"/>
          </a:xfrm>
          <a:prstGeom prst="rect">
            <a:avLst/>
          </a:prstGeom>
          <a:noFill/>
        </p:spPr>
        <p:txBody>
          <a:bodyPr wrap="square" rtlCol="0">
            <a:spAutoFit/>
          </a:bodyPr>
          <a:lstStyle/>
          <a:p>
            <a:r>
              <a:rPr lang="zh-CN" altLang="en-US" sz="3600" b="1" dirty="0" smtClean="0">
                <a:solidFill>
                  <a:srgbClr val="578B18"/>
                </a:solidFill>
                <a:latin typeface="微软雅黑" panose="020B0503020204020204" charset="-122"/>
                <a:ea typeface="微软雅黑" panose="020B0503020204020204" charset="-122"/>
                <a:sym typeface="+mn-ea"/>
              </a:rPr>
              <a:t>功能实现</a:t>
            </a:r>
            <a:endParaRPr lang="zh-CN" altLang="en-US" sz="3600" b="1" dirty="0">
              <a:solidFill>
                <a:srgbClr val="578B18"/>
              </a:solidFill>
              <a:latin typeface="微软雅黑" panose="020B0503020204020204" charset="-122"/>
              <a:ea typeface="微软雅黑" panose="020B0503020204020204" charset="-122"/>
              <a:sym typeface="+mn-ea"/>
            </a:endParaRPr>
          </a:p>
        </p:txBody>
      </p:sp>
      <p:pic>
        <p:nvPicPr>
          <p:cNvPr id="7" name="图片 6" descr="01 ]"/>
          <p:cNvPicPr>
            <a:picLocks noChangeAspect="1"/>
          </p:cNvPicPr>
          <p:nvPr/>
        </p:nvPicPr>
        <p:blipFill>
          <a:blip r:embed="rId1"/>
          <a:stretch>
            <a:fillRect/>
          </a:stretch>
        </p:blipFill>
        <p:spPr>
          <a:xfrm>
            <a:off x="7054692" y="2466499"/>
            <a:ext cx="1578769" cy="230743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5"/>
                                        </p:tgtEl>
                                        <p:attrNameLst>
                                          <p:attrName>ppt_y</p:attrName>
                                        </p:attrNameLst>
                                      </p:cBhvr>
                                      <p:tavLst>
                                        <p:tav tm="0">
                                          <p:val>
                                            <p:strVal val="#ppt_y"/>
                                          </p:val>
                                        </p:tav>
                                        <p:tav tm="100000">
                                          <p:val>
                                            <p:strVal val="#ppt_y"/>
                                          </p:val>
                                        </p:tav>
                                      </p:tavLst>
                                    </p:anim>
                                    <p:anim calcmode="lin" valueType="num">
                                      <p:cBhvr>
                                        <p:cTn id="21"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5264" y="171450"/>
            <a:ext cx="2261711" cy="368300"/>
          </a:xfrm>
          <a:prstGeom prst="rect">
            <a:avLst/>
          </a:prstGeom>
          <a:noFill/>
        </p:spPr>
        <p:txBody>
          <a:bodyPr wrap="square" rtlCol="0">
            <a:spAutoFit/>
          </a:bodyPr>
          <a:lstStyle/>
          <a:p>
            <a:r>
              <a:rPr lang="zh-CN" altLang="en-US" sz="1800" b="1" dirty="0">
                <a:solidFill>
                  <a:schemeClr val="tx1">
                    <a:lumMod val="65000"/>
                    <a:lumOff val="35000"/>
                  </a:schemeClr>
                </a:solidFill>
                <a:latin typeface="微软雅黑" panose="020B0503020204020204" charset="-122"/>
                <a:ea typeface="微软雅黑" panose="020B0503020204020204" charset="-122"/>
                <a:sym typeface="+mn-ea"/>
              </a:rPr>
              <a:t>功能实现</a:t>
            </a:r>
            <a:endParaRPr lang="zh-CN" altLang="en-US" sz="18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5" name="矩形 4"/>
          <p:cNvSpPr/>
          <p:nvPr/>
        </p:nvSpPr>
        <p:spPr>
          <a:xfrm>
            <a:off x="-2381" y="177166"/>
            <a:ext cx="89535"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 name="矩形 5"/>
          <p:cNvSpPr/>
          <p:nvPr/>
        </p:nvSpPr>
        <p:spPr>
          <a:xfrm>
            <a:off x="103346" y="177166"/>
            <a:ext cx="73343"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 name="矩形 6"/>
          <p:cNvSpPr>
            <a:spLocks noChangeArrowheads="1"/>
          </p:cNvSpPr>
          <p:nvPr/>
        </p:nvSpPr>
        <p:spPr bwMode="auto">
          <a:xfrm>
            <a:off x="204470" y="878205"/>
            <a:ext cx="5778500" cy="3865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lnSpc>
                <a:spcPct val="130000"/>
              </a:lnSpc>
              <a:spcBef>
                <a:spcPct val="0"/>
              </a:spcBef>
              <a:buNone/>
            </a:pPr>
            <a:r>
              <a:rPr lang="zh-CN" altLang="en-US" sz="1050" dirty="0">
                <a:solidFill>
                  <a:schemeClr val="tx1"/>
                </a:solidFill>
                <a:latin typeface="微软雅黑" panose="020B0503020204020204" charset="-122"/>
                <a:ea typeface="微软雅黑" panose="020B0503020204020204" charset="-122"/>
              </a:rPr>
              <a:t> function LocalMapType() {}</a:t>
            </a:r>
            <a:endParaRPr lang="zh-CN" altLang="en-US" sz="1050" dirty="0">
              <a:solidFill>
                <a:schemeClr val="tx1"/>
              </a:solidFill>
              <a:latin typeface="微软雅黑" panose="020B0503020204020204" charset="-122"/>
              <a:ea typeface="微软雅黑" panose="020B0503020204020204" charset="-122"/>
            </a:endParaRPr>
          </a:p>
          <a:p>
            <a:pPr algn="l">
              <a:lnSpc>
                <a:spcPct val="130000"/>
              </a:lnSpc>
              <a:spcBef>
                <a:spcPct val="0"/>
              </a:spcBef>
              <a:buNone/>
            </a:pPr>
            <a:r>
              <a:rPr lang="zh-CN" altLang="en-US" sz="1050" dirty="0">
                <a:solidFill>
                  <a:schemeClr val="tx1"/>
                </a:solidFill>
                <a:latin typeface="微软雅黑" panose="020B0503020204020204" charset="-122"/>
                <a:ea typeface="微软雅黑" panose="020B0503020204020204" charset="-122"/>
              </a:rPr>
              <a:t>        LocalMapType.prototype.tileSize = new google.maps.Size(256, 256);</a:t>
            </a:r>
            <a:endParaRPr lang="zh-CN" altLang="en-US" sz="1050" dirty="0">
              <a:solidFill>
                <a:schemeClr val="tx1"/>
              </a:solidFill>
              <a:latin typeface="微软雅黑" panose="020B0503020204020204" charset="-122"/>
              <a:ea typeface="微软雅黑" panose="020B0503020204020204" charset="-122"/>
            </a:endParaRPr>
          </a:p>
          <a:p>
            <a:pPr algn="l">
              <a:lnSpc>
                <a:spcPct val="130000"/>
              </a:lnSpc>
              <a:spcBef>
                <a:spcPct val="0"/>
              </a:spcBef>
              <a:buNone/>
            </a:pPr>
            <a:r>
              <a:rPr lang="zh-CN" altLang="en-US" sz="1050" dirty="0">
                <a:solidFill>
                  <a:schemeClr val="tx1"/>
                </a:solidFill>
                <a:latin typeface="微软雅黑" panose="020B0503020204020204" charset="-122"/>
                <a:ea typeface="微软雅黑" panose="020B0503020204020204" charset="-122"/>
              </a:rPr>
              <a:t>        LocalMapType.prototype.maxZoom = 21;   //地图显示最大级别</a:t>
            </a:r>
            <a:endParaRPr lang="zh-CN" altLang="en-US" sz="1050" dirty="0">
              <a:solidFill>
                <a:schemeClr val="tx1"/>
              </a:solidFill>
              <a:latin typeface="微软雅黑" panose="020B0503020204020204" charset="-122"/>
              <a:ea typeface="微软雅黑" panose="020B0503020204020204" charset="-122"/>
            </a:endParaRPr>
          </a:p>
          <a:p>
            <a:pPr algn="l">
              <a:lnSpc>
                <a:spcPct val="130000"/>
              </a:lnSpc>
              <a:spcBef>
                <a:spcPct val="0"/>
              </a:spcBef>
              <a:buNone/>
            </a:pPr>
            <a:r>
              <a:rPr lang="zh-CN" altLang="en-US" sz="1050" dirty="0">
                <a:solidFill>
                  <a:schemeClr val="tx1"/>
                </a:solidFill>
                <a:latin typeface="微软雅黑" panose="020B0503020204020204" charset="-122"/>
                <a:ea typeface="微软雅黑" panose="020B0503020204020204" charset="-122"/>
              </a:rPr>
              <a:t>        LocalMapType.prototype.minZoom = 3;    //地图显示最小级别</a:t>
            </a:r>
            <a:endParaRPr lang="zh-CN" altLang="en-US" sz="1050" dirty="0">
              <a:solidFill>
                <a:schemeClr val="tx1"/>
              </a:solidFill>
              <a:latin typeface="微软雅黑" panose="020B0503020204020204" charset="-122"/>
              <a:ea typeface="微软雅黑" panose="020B0503020204020204" charset="-122"/>
            </a:endParaRPr>
          </a:p>
          <a:p>
            <a:pPr algn="l">
              <a:lnSpc>
                <a:spcPct val="130000"/>
              </a:lnSpc>
              <a:spcBef>
                <a:spcPct val="0"/>
              </a:spcBef>
              <a:buNone/>
            </a:pPr>
            <a:r>
              <a:rPr lang="zh-CN" altLang="en-US" sz="1050" dirty="0">
                <a:solidFill>
                  <a:schemeClr val="tx1"/>
                </a:solidFill>
                <a:latin typeface="微软雅黑" panose="020B0503020204020204" charset="-122"/>
                <a:ea typeface="微软雅黑" panose="020B0503020204020204" charset="-122"/>
              </a:rPr>
              <a:t>        LocalMapType.prototype.name = "本地地图";</a:t>
            </a:r>
            <a:endParaRPr lang="zh-CN" altLang="en-US" sz="1050" dirty="0">
              <a:solidFill>
                <a:schemeClr val="tx1"/>
              </a:solidFill>
              <a:latin typeface="微软雅黑" panose="020B0503020204020204" charset="-122"/>
              <a:ea typeface="微软雅黑" panose="020B0503020204020204" charset="-122"/>
            </a:endParaRPr>
          </a:p>
          <a:p>
            <a:pPr algn="l">
              <a:lnSpc>
                <a:spcPct val="130000"/>
              </a:lnSpc>
              <a:spcBef>
                <a:spcPct val="0"/>
              </a:spcBef>
              <a:buNone/>
            </a:pPr>
            <a:r>
              <a:rPr lang="zh-CN" altLang="en-US" sz="1050" dirty="0">
                <a:solidFill>
                  <a:schemeClr val="tx1"/>
                </a:solidFill>
                <a:latin typeface="微软雅黑" panose="020B0503020204020204" charset="-122"/>
                <a:ea typeface="微软雅黑" panose="020B0503020204020204" charset="-122"/>
              </a:rPr>
              <a:t>        LocalMapType.prototype.alt = "显示本地地图数据";</a:t>
            </a:r>
            <a:endParaRPr lang="zh-CN" altLang="en-US" sz="1050" dirty="0">
              <a:solidFill>
                <a:schemeClr val="tx1"/>
              </a:solidFill>
              <a:latin typeface="微软雅黑" panose="020B0503020204020204" charset="-122"/>
              <a:ea typeface="微软雅黑" panose="020B0503020204020204" charset="-122"/>
            </a:endParaRPr>
          </a:p>
          <a:p>
            <a:pPr algn="l">
              <a:lnSpc>
                <a:spcPct val="130000"/>
              </a:lnSpc>
              <a:spcBef>
                <a:spcPct val="0"/>
              </a:spcBef>
              <a:buNone/>
            </a:pPr>
            <a:r>
              <a:rPr lang="zh-CN" altLang="en-US" sz="1050" dirty="0">
                <a:solidFill>
                  <a:schemeClr val="tx1"/>
                </a:solidFill>
                <a:latin typeface="微软雅黑" panose="020B0503020204020204" charset="-122"/>
                <a:ea typeface="微软雅黑" panose="020B0503020204020204" charset="-122"/>
              </a:rPr>
              <a:t>        LocalMapType.prototype.getTile = function(coord, zoom, ownerDocument) {</a:t>
            </a:r>
            <a:endParaRPr lang="zh-CN" altLang="en-US" sz="1050" dirty="0">
              <a:solidFill>
                <a:schemeClr val="tx1"/>
              </a:solidFill>
              <a:latin typeface="微软雅黑" panose="020B0503020204020204" charset="-122"/>
              <a:ea typeface="微软雅黑" panose="020B0503020204020204" charset="-122"/>
            </a:endParaRPr>
          </a:p>
          <a:p>
            <a:pPr algn="l">
              <a:lnSpc>
                <a:spcPct val="130000"/>
              </a:lnSpc>
              <a:spcBef>
                <a:spcPct val="0"/>
              </a:spcBef>
              <a:buNone/>
            </a:pPr>
            <a:r>
              <a:rPr lang="zh-CN" altLang="en-US" sz="1050" dirty="0">
                <a:solidFill>
                  <a:schemeClr val="tx1"/>
                </a:solidFill>
                <a:latin typeface="微软雅黑" panose="020B0503020204020204" charset="-122"/>
                <a:ea typeface="微软雅黑" panose="020B0503020204020204" charset="-122"/>
              </a:rPr>
              <a:t>            var img = ownerDocument.createElement("img");</a:t>
            </a:r>
            <a:endParaRPr lang="zh-CN" altLang="en-US" sz="1050" dirty="0">
              <a:solidFill>
                <a:schemeClr val="tx1"/>
              </a:solidFill>
              <a:latin typeface="微软雅黑" panose="020B0503020204020204" charset="-122"/>
              <a:ea typeface="微软雅黑" panose="020B0503020204020204" charset="-122"/>
            </a:endParaRPr>
          </a:p>
          <a:p>
            <a:pPr algn="l">
              <a:lnSpc>
                <a:spcPct val="130000"/>
              </a:lnSpc>
              <a:spcBef>
                <a:spcPct val="0"/>
              </a:spcBef>
              <a:buNone/>
            </a:pPr>
            <a:r>
              <a:rPr lang="zh-CN" altLang="en-US" sz="1050" dirty="0">
                <a:solidFill>
                  <a:schemeClr val="tx1"/>
                </a:solidFill>
                <a:latin typeface="微软雅黑" panose="020B0503020204020204" charset="-122"/>
                <a:ea typeface="微软雅黑" panose="020B0503020204020204" charset="-122"/>
              </a:rPr>
              <a:t>            img.style.width = this.tileSize.width + "px";</a:t>
            </a:r>
            <a:endParaRPr lang="zh-CN" altLang="en-US" sz="1050" dirty="0">
              <a:solidFill>
                <a:schemeClr val="tx1"/>
              </a:solidFill>
              <a:latin typeface="微软雅黑" panose="020B0503020204020204" charset="-122"/>
              <a:ea typeface="微软雅黑" panose="020B0503020204020204" charset="-122"/>
            </a:endParaRPr>
          </a:p>
          <a:p>
            <a:pPr algn="l">
              <a:lnSpc>
                <a:spcPct val="130000"/>
              </a:lnSpc>
              <a:spcBef>
                <a:spcPct val="0"/>
              </a:spcBef>
              <a:buNone/>
            </a:pPr>
            <a:r>
              <a:rPr lang="zh-CN" altLang="en-US" sz="1050" dirty="0">
                <a:solidFill>
                  <a:schemeClr val="tx1"/>
                </a:solidFill>
                <a:latin typeface="微软雅黑" panose="020B0503020204020204" charset="-122"/>
                <a:ea typeface="微软雅黑" panose="020B0503020204020204" charset="-122"/>
              </a:rPr>
              <a:t>            img.style.height = this.tileSize.height + "px";</a:t>
            </a:r>
            <a:endParaRPr lang="zh-CN" altLang="en-US" sz="1050" dirty="0">
              <a:solidFill>
                <a:schemeClr val="tx1"/>
              </a:solidFill>
              <a:latin typeface="微软雅黑" panose="020B0503020204020204" charset="-122"/>
              <a:ea typeface="微软雅黑" panose="020B0503020204020204" charset="-122"/>
            </a:endParaRPr>
          </a:p>
          <a:p>
            <a:pPr algn="l">
              <a:lnSpc>
                <a:spcPct val="130000"/>
              </a:lnSpc>
              <a:spcBef>
                <a:spcPct val="0"/>
              </a:spcBef>
              <a:buNone/>
            </a:pPr>
            <a:r>
              <a:rPr lang="zh-CN" altLang="en-US" sz="1050" dirty="0">
                <a:solidFill>
                  <a:schemeClr val="tx1"/>
                </a:solidFill>
                <a:latin typeface="微软雅黑" panose="020B0503020204020204" charset="-122"/>
                <a:ea typeface="微软雅黑" panose="020B0503020204020204" charset="-122"/>
              </a:rPr>
              <a:t>            mapPicDir = "maptile/googlemaps/roadmap/";</a:t>
            </a:r>
            <a:endParaRPr lang="zh-CN" altLang="en-US" sz="1050" dirty="0">
              <a:solidFill>
                <a:schemeClr val="tx1"/>
              </a:solidFill>
              <a:latin typeface="微软雅黑" panose="020B0503020204020204" charset="-122"/>
              <a:ea typeface="微软雅黑" panose="020B0503020204020204" charset="-122"/>
            </a:endParaRPr>
          </a:p>
          <a:p>
            <a:pPr algn="l">
              <a:lnSpc>
                <a:spcPct val="130000"/>
              </a:lnSpc>
              <a:spcBef>
                <a:spcPct val="0"/>
              </a:spcBef>
              <a:buNone/>
            </a:pPr>
            <a:r>
              <a:rPr lang="zh-CN" altLang="en-US" sz="1050" dirty="0">
                <a:solidFill>
                  <a:schemeClr val="tx1"/>
                </a:solidFill>
                <a:latin typeface="微软雅黑" panose="020B0503020204020204" charset="-122"/>
                <a:ea typeface="微软雅黑" panose="020B0503020204020204" charset="-122"/>
              </a:rPr>
              <a:t>            var curSize = Math.pow(2,zoom);</a:t>
            </a:r>
            <a:endParaRPr lang="zh-CN" altLang="en-US" sz="1050" dirty="0">
              <a:solidFill>
                <a:schemeClr val="tx1"/>
              </a:solidFill>
              <a:latin typeface="微软雅黑" panose="020B0503020204020204" charset="-122"/>
              <a:ea typeface="微软雅黑" panose="020B0503020204020204" charset="-122"/>
            </a:endParaRPr>
          </a:p>
          <a:p>
            <a:pPr algn="l">
              <a:lnSpc>
                <a:spcPct val="130000"/>
              </a:lnSpc>
              <a:spcBef>
                <a:spcPct val="0"/>
              </a:spcBef>
              <a:buNone/>
            </a:pPr>
            <a:r>
              <a:rPr lang="zh-CN" altLang="en-US" sz="1050" dirty="0">
                <a:solidFill>
                  <a:schemeClr val="tx1"/>
                </a:solidFill>
                <a:latin typeface="微软雅黑" panose="020B0503020204020204" charset="-122"/>
                <a:ea typeface="微软雅黑" panose="020B0503020204020204" charset="-122"/>
              </a:rPr>
              <a:t>            strURL = mapPicDir + zoom + "/" + (coord.x % curSize )+ "/" + (coord.y % curSize)+ ".PNG";googlemaps/googlemaps/roadmap/" + zoom + "/" + (coord.x % curSize )+ "/" + (coord.y % curSize)+ ".PNG";</a:t>
            </a:r>
            <a:endParaRPr lang="zh-CN" altLang="en-US" sz="1050" dirty="0">
              <a:solidFill>
                <a:schemeClr val="tx1"/>
              </a:solidFill>
              <a:latin typeface="微软雅黑" panose="020B0503020204020204" charset="-122"/>
              <a:ea typeface="微软雅黑" panose="020B0503020204020204" charset="-122"/>
            </a:endParaRPr>
          </a:p>
          <a:p>
            <a:pPr algn="l">
              <a:lnSpc>
                <a:spcPct val="130000"/>
              </a:lnSpc>
              <a:spcBef>
                <a:spcPct val="0"/>
              </a:spcBef>
              <a:buNone/>
            </a:pPr>
            <a:r>
              <a:rPr lang="zh-CN" altLang="en-US" sz="1050" dirty="0">
                <a:solidFill>
                  <a:schemeClr val="tx1"/>
                </a:solidFill>
                <a:latin typeface="微软雅黑" panose="020B0503020204020204" charset="-122"/>
                <a:ea typeface="微软雅黑" panose="020B0503020204020204" charset="-122"/>
              </a:rPr>
              <a:t>            img.src = strURL;</a:t>
            </a:r>
            <a:endParaRPr lang="zh-CN" altLang="en-US" sz="1050" dirty="0">
              <a:solidFill>
                <a:schemeClr val="tx1"/>
              </a:solidFill>
              <a:latin typeface="微软雅黑" panose="020B0503020204020204" charset="-122"/>
              <a:ea typeface="微软雅黑" panose="020B0503020204020204" charset="-122"/>
            </a:endParaRPr>
          </a:p>
          <a:p>
            <a:pPr algn="l">
              <a:lnSpc>
                <a:spcPct val="130000"/>
              </a:lnSpc>
              <a:spcBef>
                <a:spcPct val="0"/>
              </a:spcBef>
              <a:buNone/>
            </a:pPr>
            <a:r>
              <a:rPr lang="zh-CN" altLang="en-US" sz="1050" dirty="0">
                <a:solidFill>
                  <a:schemeClr val="tx1"/>
                </a:solidFill>
                <a:latin typeface="微软雅黑" panose="020B0503020204020204" charset="-122"/>
                <a:ea typeface="微软雅黑" panose="020B0503020204020204" charset="-122"/>
              </a:rPr>
              <a:t>            return img;</a:t>
            </a:r>
            <a:endParaRPr lang="zh-CN" altLang="en-US" sz="1050" dirty="0">
              <a:solidFill>
                <a:schemeClr val="tx1"/>
              </a:solidFill>
              <a:latin typeface="微软雅黑" panose="020B0503020204020204" charset="-122"/>
              <a:ea typeface="微软雅黑" panose="020B0503020204020204" charset="-122"/>
            </a:endParaRPr>
          </a:p>
          <a:p>
            <a:pPr algn="l">
              <a:lnSpc>
                <a:spcPct val="130000"/>
              </a:lnSpc>
              <a:spcBef>
                <a:spcPct val="0"/>
              </a:spcBef>
              <a:buNone/>
            </a:pPr>
            <a:r>
              <a:rPr lang="zh-CN" altLang="en-US" sz="1050" dirty="0">
                <a:solidFill>
                  <a:schemeClr val="tx1"/>
                </a:solidFill>
                <a:latin typeface="微软雅黑" panose="020B0503020204020204" charset="-122"/>
                <a:ea typeface="微软雅黑" panose="020B0503020204020204" charset="-122"/>
              </a:rPr>
              <a:t>        };</a:t>
            </a:r>
            <a:endParaRPr lang="zh-CN" altLang="en-US" sz="1050" dirty="0">
              <a:solidFill>
                <a:schemeClr val="tx1"/>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5982970" y="177165"/>
            <a:ext cx="2710180" cy="4811395"/>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5264" y="171450"/>
            <a:ext cx="2261711" cy="368300"/>
          </a:xfrm>
          <a:prstGeom prst="rect">
            <a:avLst/>
          </a:prstGeom>
          <a:noFill/>
        </p:spPr>
        <p:txBody>
          <a:bodyPr wrap="square" rtlCol="0">
            <a:spAutoFit/>
          </a:bodyPr>
          <a:lstStyle/>
          <a:p>
            <a:r>
              <a:rPr lang="zh-CN" altLang="en-US" sz="1800" b="1" dirty="0">
                <a:solidFill>
                  <a:schemeClr val="tx1">
                    <a:lumMod val="65000"/>
                    <a:lumOff val="35000"/>
                  </a:schemeClr>
                </a:solidFill>
                <a:latin typeface="微软雅黑" panose="020B0503020204020204" charset="-122"/>
                <a:ea typeface="微软雅黑" panose="020B0503020204020204" charset="-122"/>
                <a:sym typeface="+mn-ea"/>
              </a:rPr>
              <a:t>功能实现</a:t>
            </a:r>
            <a:endParaRPr lang="zh-CN" altLang="en-US" sz="18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5" name="矩形 4"/>
          <p:cNvSpPr/>
          <p:nvPr/>
        </p:nvSpPr>
        <p:spPr>
          <a:xfrm>
            <a:off x="-2381" y="177166"/>
            <a:ext cx="89535"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 name="矩形 5"/>
          <p:cNvSpPr/>
          <p:nvPr/>
        </p:nvSpPr>
        <p:spPr>
          <a:xfrm>
            <a:off x="103346" y="177166"/>
            <a:ext cx="73343"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2" name="图片 7" descr="线段实现"/>
          <p:cNvPicPr>
            <a:picLocks noChangeAspect="1"/>
          </p:cNvPicPr>
          <p:nvPr/>
        </p:nvPicPr>
        <p:blipFill>
          <a:blip r:embed="rId1"/>
          <a:stretch>
            <a:fillRect/>
          </a:stretch>
        </p:blipFill>
        <p:spPr>
          <a:xfrm>
            <a:off x="103505" y="1073150"/>
            <a:ext cx="4429760" cy="1485900"/>
          </a:xfrm>
          <a:prstGeom prst="rect">
            <a:avLst/>
          </a:prstGeom>
        </p:spPr>
      </p:pic>
      <p:pic>
        <p:nvPicPr>
          <p:cNvPr id="11" name="图片 11" descr="线段绘制"/>
          <p:cNvPicPr>
            <a:picLocks noChangeAspect="1"/>
          </p:cNvPicPr>
          <p:nvPr/>
        </p:nvPicPr>
        <p:blipFill>
          <a:blip r:embed="rId2"/>
          <a:stretch>
            <a:fillRect/>
          </a:stretch>
        </p:blipFill>
        <p:spPr>
          <a:xfrm>
            <a:off x="4723130" y="1072833"/>
            <a:ext cx="4361180" cy="2609215"/>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6"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5264" y="171450"/>
            <a:ext cx="2261711" cy="368300"/>
          </a:xfrm>
          <a:prstGeom prst="rect">
            <a:avLst/>
          </a:prstGeom>
          <a:noFill/>
        </p:spPr>
        <p:txBody>
          <a:bodyPr wrap="square" rtlCol="0">
            <a:spAutoFit/>
          </a:bodyPr>
          <a:lstStyle/>
          <a:p>
            <a:r>
              <a:rPr lang="zh-CN" altLang="en-US" sz="1800" b="1" dirty="0">
                <a:solidFill>
                  <a:schemeClr val="tx1">
                    <a:lumMod val="65000"/>
                    <a:lumOff val="35000"/>
                  </a:schemeClr>
                </a:solidFill>
                <a:latin typeface="微软雅黑" panose="020B0503020204020204" charset="-122"/>
                <a:ea typeface="微软雅黑" panose="020B0503020204020204" charset="-122"/>
                <a:sym typeface="+mn-ea"/>
              </a:rPr>
              <a:t>功能实现</a:t>
            </a:r>
            <a:endParaRPr lang="zh-CN" altLang="en-US" sz="18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5" name="矩形 4"/>
          <p:cNvSpPr/>
          <p:nvPr/>
        </p:nvSpPr>
        <p:spPr>
          <a:xfrm>
            <a:off x="-2381" y="177166"/>
            <a:ext cx="89535"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 name="矩形 5"/>
          <p:cNvSpPr/>
          <p:nvPr/>
        </p:nvSpPr>
        <p:spPr>
          <a:xfrm>
            <a:off x="103346" y="177166"/>
            <a:ext cx="73343"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8" name="图片 8" descr="地铁标志绘制"/>
          <p:cNvPicPr>
            <a:picLocks noChangeAspect="1"/>
          </p:cNvPicPr>
          <p:nvPr/>
        </p:nvPicPr>
        <p:blipFill>
          <a:blip r:embed="rId1"/>
          <a:stretch>
            <a:fillRect/>
          </a:stretch>
        </p:blipFill>
        <p:spPr>
          <a:xfrm>
            <a:off x="414020" y="532130"/>
            <a:ext cx="4450080" cy="4281170"/>
          </a:xfrm>
          <a:prstGeom prst="rect">
            <a:avLst/>
          </a:prstGeom>
        </p:spPr>
      </p:pic>
      <p:pic>
        <p:nvPicPr>
          <p:cNvPr id="12" name="图片 12" descr="线段绘制3"/>
          <p:cNvPicPr>
            <a:picLocks noChangeAspect="1"/>
          </p:cNvPicPr>
          <p:nvPr/>
        </p:nvPicPr>
        <p:blipFill>
          <a:blip r:embed="rId2"/>
          <a:srcRect t="9303" b="6442"/>
          <a:stretch>
            <a:fillRect/>
          </a:stretch>
        </p:blipFill>
        <p:spPr>
          <a:xfrm>
            <a:off x="4036060" y="1752600"/>
            <a:ext cx="4900930" cy="3188335"/>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6"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4031" y="1559243"/>
            <a:ext cx="1772126" cy="1419619"/>
          </a:xfrm>
          <a:prstGeom prst="rect">
            <a:avLst/>
          </a:prstGeom>
          <a:noFill/>
        </p:spPr>
        <p:txBody>
          <a:bodyPr wrap="square" rtlCol="0">
            <a:spAutoFit/>
          </a:bodyPr>
          <a:lstStyle/>
          <a:p>
            <a:pPr algn="ctr">
              <a:defRPr/>
            </a:pPr>
            <a:r>
              <a:rPr lang="en-US" altLang="zh-CN" sz="8625" dirty="0" smtClean="0">
                <a:solidFill>
                  <a:srgbClr val="578B18"/>
                </a:solidFill>
                <a:latin typeface="Impact" panose="020B0806030902050204" pitchFamily="34" charset="0"/>
                <a:ea typeface="方正舒体" panose="02010601030101010101" pitchFamily="2" charset="-122"/>
                <a:sym typeface="+mn-ea"/>
              </a:rPr>
              <a:t>04</a:t>
            </a:r>
            <a:endParaRPr lang="en-US" altLang="zh-CN" sz="8625" dirty="0">
              <a:solidFill>
                <a:srgbClr val="578B18"/>
              </a:solidFill>
              <a:latin typeface="Impact" panose="020B0806030902050204" pitchFamily="34" charset="0"/>
              <a:ea typeface="方正舒体" panose="02010601030101010101" pitchFamily="2" charset="-122"/>
              <a:sym typeface="+mn-ea"/>
            </a:endParaRPr>
          </a:p>
        </p:txBody>
      </p:sp>
      <p:sp>
        <p:nvSpPr>
          <p:cNvPr id="5" name="文本框 4"/>
          <p:cNvSpPr txBox="1"/>
          <p:nvPr/>
        </p:nvSpPr>
        <p:spPr>
          <a:xfrm>
            <a:off x="3311843" y="1946752"/>
            <a:ext cx="5193030" cy="645160"/>
          </a:xfrm>
          <a:prstGeom prst="rect">
            <a:avLst/>
          </a:prstGeom>
          <a:noFill/>
        </p:spPr>
        <p:txBody>
          <a:bodyPr wrap="square" rtlCol="0">
            <a:spAutoFit/>
          </a:bodyPr>
          <a:lstStyle/>
          <a:p>
            <a:r>
              <a:rPr lang="zh-CN" altLang="en-US" sz="3600" b="1" dirty="0" smtClean="0">
                <a:solidFill>
                  <a:srgbClr val="578B18"/>
                </a:solidFill>
                <a:latin typeface="微软雅黑" panose="020B0503020204020204" charset="-122"/>
                <a:ea typeface="微软雅黑" panose="020B0503020204020204" charset="-122"/>
                <a:sym typeface="+mn-ea"/>
              </a:rPr>
              <a:t>测试与结论</a:t>
            </a:r>
            <a:endParaRPr lang="zh-CN" altLang="en-US" sz="3600" b="1" dirty="0">
              <a:solidFill>
                <a:srgbClr val="578B18"/>
              </a:solidFill>
              <a:latin typeface="微软雅黑" panose="020B0503020204020204" charset="-122"/>
              <a:ea typeface="微软雅黑" panose="020B0503020204020204" charset="-122"/>
              <a:sym typeface="+mn-ea"/>
            </a:endParaRPr>
          </a:p>
        </p:txBody>
      </p:sp>
      <p:pic>
        <p:nvPicPr>
          <p:cNvPr id="7" name="图片 6" descr="01 ]"/>
          <p:cNvPicPr>
            <a:picLocks noChangeAspect="1"/>
          </p:cNvPicPr>
          <p:nvPr/>
        </p:nvPicPr>
        <p:blipFill>
          <a:blip r:embed="rId1"/>
          <a:stretch>
            <a:fillRect/>
          </a:stretch>
        </p:blipFill>
        <p:spPr>
          <a:xfrm>
            <a:off x="7054692" y="2466499"/>
            <a:ext cx="1578769" cy="230743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5"/>
                                        </p:tgtEl>
                                        <p:attrNameLst>
                                          <p:attrName>ppt_y</p:attrName>
                                        </p:attrNameLst>
                                      </p:cBhvr>
                                      <p:tavLst>
                                        <p:tav tm="0">
                                          <p:val>
                                            <p:strVal val="#ppt_y"/>
                                          </p:val>
                                        </p:tav>
                                        <p:tav tm="100000">
                                          <p:val>
                                            <p:strVal val="#ppt_y"/>
                                          </p:val>
                                        </p:tav>
                                      </p:tavLst>
                                    </p:anim>
                                    <p:anim calcmode="lin" valueType="num">
                                      <p:cBhvr>
                                        <p:cTn id="21"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5264" y="171450"/>
            <a:ext cx="2261711" cy="368300"/>
          </a:xfrm>
          <a:prstGeom prst="rect">
            <a:avLst/>
          </a:prstGeom>
          <a:noFill/>
        </p:spPr>
        <p:txBody>
          <a:bodyPr wrap="square" rtlCol="0">
            <a:spAutoFit/>
          </a:bodyPr>
          <a:lstStyle/>
          <a:p>
            <a:r>
              <a:rPr lang="zh-CN" altLang="en-US" sz="1800" b="1" dirty="0">
                <a:solidFill>
                  <a:schemeClr val="tx1">
                    <a:lumMod val="65000"/>
                    <a:lumOff val="35000"/>
                  </a:schemeClr>
                </a:solidFill>
                <a:latin typeface="微软雅黑" panose="020B0503020204020204" charset="-122"/>
                <a:ea typeface="微软雅黑" panose="020B0503020204020204" charset="-122"/>
                <a:sym typeface="+mn-ea"/>
              </a:rPr>
              <a:t>测试与结论</a:t>
            </a:r>
            <a:endParaRPr lang="zh-CN" altLang="en-US" sz="18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5" name="矩形 4"/>
          <p:cNvSpPr/>
          <p:nvPr/>
        </p:nvSpPr>
        <p:spPr>
          <a:xfrm>
            <a:off x="-2381" y="177166"/>
            <a:ext cx="89535"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 name="矩形 5"/>
          <p:cNvSpPr/>
          <p:nvPr/>
        </p:nvSpPr>
        <p:spPr>
          <a:xfrm>
            <a:off x="103346" y="177166"/>
            <a:ext cx="73343"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3" name="图片 2"/>
          <p:cNvPicPr>
            <a:picLocks noChangeAspect="1"/>
          </p:cNvPicPr>
          <p:nvPr/>
        </p:nvPicPr>
        <p:blipFill>
          <a:blip r:embed="rId1"/>
          <a:stretch>
            <a:fillRect/>
          </a:stretch>
        </p:blipFill>
        <p:spPr>
          <a:xfrm>
            <a:off x="5982970" y="177165"/>
            <a:ext cx="2710180" cy="4811395"/>
          </a:xfrm>
          <a:prstGeom prst="rect">
            <a:avLst/>
          </a:prstGeom>
        </p:spPr>
      </p:pic>
      <p:pic>
        <p:nvPicPr>
          <p:cNvPr id="2" name="图片 1"/>
          <p:cNvPicPr>
            <a:picLocks noChangeAspect="1"/>
          </p:cNvPicPr>
          <p:nvPr/>
        </p:nvPicPr>
        <p:blipFill>
          <a:blip r:embed="rId2"/>
          <a:stretch>
            <a:fillRect/>
          </a:stretch>
        </p:blipFill>
        <p:spPr>
          <a:xfrm>
            <a:off x="292735" y="730250"/>
            <a:ext cx="5556885" cy="3983990"/>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5264" y="171450"/>
            <a:ext cx="2261711" cy="368300"/>
          </a:xfrm>
          <a:prstGeom prst="rect">
            <a:avLst/>
          </a:prstGeom>
          <a:noFill/>
        </p:spPr>
        <p:txBody>
          <a:bodyPr wrap="square" rtlCol="0">
            <a:spAutoFit/>
          </a:bodyPr>
          <a:lstStyle/>
          <a:p>
            <a:r>
              <a:rPr lang="zh-CN" altLang="en-US" sz="1800" b="1" dirty="0">
                <a:solidFill>
                  <a:schemeClr val="tx1">
                    <a:lumMod val="65000"/>
                    <a:lumOff val="35000"/>
                  </a:schemeClr>
                </a:solidFill>
                <a:latin typeface="微软雅黑" panose="020B0503020204020204" charset="-122"/>
                <a:ea typeface="微软雅黑" panose="020B0503020204020204" charset="-122"/>
                <a:sym typeface="+mn-ea"/>
              </a:rPr>
              <a:t>测试与结论</a:t>
            </a:r>
            <a:endParaRPr lang="zh-CN" altLang="en-US" sz="18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5" name="矩形 4"/>
          <p:cNvSpPr/>
          <p:nvPr/>
        </p:nvSpPr>
        <p:spPr>
          <a:xfrm>
            <a:off x="-2381" y="177166"/>
            <a:ext cx="89535"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 name="矩形 5"/>
          <p:cNvSpPr/>
          <p:nvPr/>
        </p:nvSpPr>
        <p:spPr>
          <a:xfrm>
            <a:off x="103346" y="177166"/>
            <a:ext cx="73343"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 name="文本框 6"/>
          <p:cNvSpPr txBox="1"/>
          <p:nvPr/>
        </p:nvSpPr>
        <p:spPr>
          <a:xfrm>
            <a:off x="589360" y="3117415"/>
            <a:ext cx="1666953" cy="734047"/>
          </a:xfrm>
          <a:prstGeom prst="rect">
            <a:avLst/>
          </a:prstGeom>
          <a:noFill/>
        </p:spPr>
        <p:txBody>
          <a:bodyPr wrap="square" lIns="68580" tIns="34290" rIns="68580" bIns="34290" rtlCol="0">
            <a:spAutoFit/>
          </a:bodyPr>
          <a:lstStyle/>
          <a:p>
            <a:pPr algn="ctr">
              <a:lnSpc>
                <a:spcPct val="120000"/>
              </a:lnSpc>
            </a:pPr>
            <a:r>
              <a:rPr lang="zh-CN" altLang="en-US" sz="1200" dirty="0">
                <a:latin typeface="微软雅黑" panose="020B0503020204020204" charset="-122"/>
                <a:ea typeface="微软雅黑" panose="020B0503020204020204" charset="-122"/>
              </a:rPr>
              <a:t>请在此添加相关文字内容请在此添加相关文字内容</a:t>
            </a:r>
            <a:endParaRPr lang="zh-CN" altLang="en-US" sz="1200" dirty="0">
              <a:latin typeface="微软雅黑" panose="020B0503020204020204" charset="-122"/>
              <a:ea typeface="微软雅黑" panose="020B0503020204020204" charset="-122"/>
            </a:endParaRPr>
          </a:p>
        </p:txBody>
      </p:sp>
      <p:cxnSp>
        <p:nvCxnSpPr>
          <p:cNvPr id="11" name="Straight Connector 32"/>
          <p:cNvCxnSpPr/>
          <p:nvPr/>
        </p:nvCxnSpPr>
        <p:spPr>
          <a:xfrm>
            <a:off x="786939" y="3979703"/>
            <a:ext cx="1177384" cy="0"/>
          </a:xfrm>
          <a:prstGeom prst="line">
            <a:avLst/>
          </a:prstGeom>
          <a:ln w="19050">
            <a:solidFill>
              <a:srgbClr val="578B18"/>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32"/>
          <p:cNvCxnSpPr/>
          <p:nvPr/>
        </p:nvCxnSpPr>
        <p:spPr>
          <a:xfrm>
            <a:off x="2851062" y="3979703"/>
            <a:ext cx="1177384" cy="0"/>
          </a:xfrm>
          <a:prstGeom prst="line">
            <a:avLst/>
          </a:prstGeom>
          <a:ln w="19050">
            <a:solidFill>
              <a:srgbClr val="BADA5C"/>
            </a:solidFill>
            <a:prstDash val="solid"/>
            <a:headEnd type="oval"/>
            <a:tailEnd type="ova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rcRect l="28401" t="121" r="5209"/>
          <a:stretch>
            <a:fillRect/>
          </a:stretch>
        </p:blipFill>
        <p:spPr>
          <a:xfrm>
            <a:off x="589360" y="1279880"/>
            <a:ext cx="1666953" cy="1666953"/>
          </a:xfrm>
          <a:custGeom>
            <a:avLst/>
            <a:gdLst>
              <a:gd name="connsiteX0" fmla="*/ 0 w 2222604"/>
              <a:gd name="connsiteY0" fmla="*/ 0 h 2222604"/>
              <a:gd name="connsiteX1" fmla="*/ 2222604 w 2222604"/>
              <a:gd name="connsiteY1" fmla="*/ 0 h 2222604"/>
              <a:gd name="connsiteX2" fmla="*/ 2222604 w 2222604"/>
              <a:gd name="connsiteY2" fmla="*/ 2222604 h 2222604"/>
              <a:gd name="connsiteX3" fmla="*/ 0 w 2222604"/>
              <a:gd name="connsiteY3" fmla="*/ 2222604 h 2222604"/>
            </a:gdLst>
            <a:ahLst/>
            <a:cxnLst>
              <a:cxn ang="0">
                <a:pos x="connsiteX0" y="connsiteY0"/>
              </a:cxn>
              <a:cxn ang="0">
                <a:pos x="connsiteX1" y="connsiteY1"/>
              </a:cxn>
              <a:cxn ang="0">
                <a:pos x="connsiteX2" y="connsiteY2"/>
              </a:cxn>
              <a:cxn ang="0">
                <a:pos x="connsiteX3" y="connsiteY3"/>
              </a:cxn>
            </a:cxnLst>
            <a:rect l="l" t="t" r="r" b="b"/>
            <a:pathLst>
              <a:path w="2222604" h="2222604">
                <a:moveTo>
                  <a:pt x="0" y="0"/>
                </a:moveTo>
                <a:lnTo>
                  <a:pt x="2222604" y="0"/>
                </a:lnTo>
                <a:lnTo>
                  <a:pt x="2222604" y="2222604"/>
                </a:lnTo>
                <a:lnTo>
                  <a:pt x="0" y="2222604"/>
                </a:lnTo>
                <a:close/>
              </a:path>
            </a:pathLst>
          </a:custGeom>
        </p:spPr>
      </p:pic>
      <p:pic>
        <p:nvPicPr>
          <p:cNvPr id="2" name="图片 1"/>
          <p:cNvPicPr>
            <a:picLocks noChangeAspect="1"/>
          </p:cNvPicPr>
          <p:nvPr/>
        </p:nvPicPr>
        <p:blipFill>
          <a:blip r:embed="rId2"/>
          <a:stretch>
            <a:fillRect/>
          </a:stretch>
        </p:blipFill>
        <p:spPr>
          <a:xfrm>
            <a:off x="69215" y="600710"/>
            <a:ext cx="2210435" cy="3933825"/>
          </a:xfrm>
          <a:prstGeom prst="rect">
            <a:avLst/>
          </a:prstGeom>
        </p:spPr>
      </p:pic>
      <p:pic>
        <p:nvPicPr>
          <p:cNvPr id="3" name="图片 2"/>
          <p:cNvPicPr>
            <a:picLocks noChangeAspect="1"/>
          </p:cNvPicPr>
          <p:nvPr/>
        </p:nvPicPr>
        <p:blipFill>
          <a:blip r:embed="rId3"/>
          <a:stretch>
            <a:fillRect/>
          </a:stretch>
        </p:blipFill>
        <p:spPr>
          <a:xfrm>
            <a:off x="2323465" y="605155"/>
            <a:ext cx="2210435" cy="3933825"/>
          </a:xfrm>
          <a:prstGeom prst="rect">
            <a:avLst/>
          </a:prstGeom>
        </p:spPr>
      </p:pic>
      <p:pic>
        <p:nvPicPr>
          <p:cNvPr id="20" name="图片 19"/>
          <p:cNvPicPr>
            <a:picLocks noChangeAspect="1"/>
          </p:cNvPicPr>
          <p:nvPr/>
        </p:nvPicPr>
        <p:blipFill>
          <a:blip r:embed="rId4"/>
          <a:stretch>
            <a:fillRect/>
          </a:stretch>
        </p:blipFill>
        <p:spPr>
          <a:xfrm>
            <a:off x="6875780" y="600710"/>
            <a:ext cx="2216785" cy="3993515"/>
          </a:xfrm>
          <a:prstGeom prst="rect">
            <a:avLst/>
          </a:prstGeom>
        </p:spPr>
      </p:pic>
      <p:pic>
        <p:nvPicPr>
          <p:cNvPr id="21" name="图片 20"/>
          <p:cNvPicPr>
            <a:picLocks noChangeAspect="1"/>
          </p:cNvPicPr>
          <p:nvPr/>
        </p:nvPicPr>
        <p:blipFill>
          <a:blip r:embed="rId5"/>
          <a:stretch>
            <a:fillRect/>
          </a:stretch>
        </p:blipFill>
        <p:spPr>
          <a:xfrm>
            <a:off x="4582160" y="605155"/>
            <a:ext cx="2236470" cy="3978910"/>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25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25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4031" y="1559243"/>
            <a:ext cx="1772126" cy="1419225"/>
          </a:xfrm>
          <a:prstGeom prst="rect">
            <a:avLst/>
          </a:prstGeom>
          <a:noFill/>
        </p:spPr>
        <p:txBody>
          <a:bodyPr wrap="square" rtlCol="0">
            <a:spAutoFit/>
          </a:bodyPr>
          <a:lstStyle/>
          <a:p>
            <a:pPr algn="ctr">
              <a:defRPr/>
            </a:pPr>
            <a:r>
              <a:rPr lang="en-US" altLang="zh-CN" sz="8625" dirty="0" smtClean="0">
                <a:solidFill>
                  <a:srgbClr val="578B18"/>
                </a:solidFill>
                <a:latin typeface="Impact" panose="020B0806030902050204" pitchFamily="34" charset="0"/>
                <a:ea typeface="方正舒体" panose="02010601030101010101" pitchFamily="2" charset="-122"/>
                <a:sym typeface="+mn-ea"/>
              </a:rPr>
              <a:t>05</a:t>
            </a:r>
            <a:endParaRPr lang="en-US" altLang="zh-CN" sz="8625" dirty="0">
              <a:solidFill>
                <a:srgbClr val="578B18"/>
              </a:solidFill>
              <a:latin typeface="Impact" panose="020B0806030902050204" pitchFamily="34" charset="0"/>
              <a:ea typeface="方正舒体" panose="02010601030101010101" pitchFamily="2" charset="-122"/>
              <a:sym typeface="+mn-ea"/>
            </a:endParaRPr>
          </a:p>
        </p:txBody>
      </p:sp>
      <p:sp>
        <p:nvSpPr>
          <p:cNvPr id="5" name="文本框 4"/>
          <p:cNvSpPr txBox="1"/>
          <p:nvPr/>
        </p:nvSpPr>
        <p:spPr>
          <a:xfrm>
            <a:off x="3300413" y="1946117"/>
            <a:ext cx="5193030" cy="645160"/>
          </a:xfrm>
          <a:prstGeom prst="rect">
            <a:avLst/>
          </a:prstGeom>
          <a:noFill/>
        </p:spPr>
        <p:txBody>
          <a:bodyPr wrap="square" rtlCol="0">
            <a:spAutoFit/>
          </a:bodyPr>
          <a:lstStyle/>
          <a:p>
            <a:r>
              <a:rPr lang="zh-CN" altLang="en-US" sz="3600" b="1" dirty="0" smtClean="0">
                <a:solidFill>
                  <a:srgbClr val="578B18"/>
                </a:solidFill>
                <a:latin typeface="微软雅黑" panose="020B0503020204020204" charset="-122"/>
                <a:ea typeface="微软雅黑" panose="020B0503020204020204" charset="-122"/>
                <a:sym typeface="+mn-ea"/>
              </a:rPr>
              <a:t>论文总结</a:t>
            </a:r>
            <a:endParaRPr lang="zh-CN" altLang="en-US" sz="3600" b="1" dirty="0">
              <a:solidFill>
                <a:srgbClr val="578B18"/>
              </a:solidFill>
              <a:latin typeface="微软雅黑" panose="020B0503020204020204" charset="-122"/>
              <a:ea typeface="微软雅黑" panose="020B0503020204020204" charset="-122"/>
              <a:sym typeface="+mn-ea"/>
            </a:endParaRPr>
          </a:p>
        </p:txBody>
      </p:sp>
      <p:pic>
        <p:nvPicPr>
          <p:cNvPr id="7" name="图片 6" descr="01 ]"/>
          <p:cNvPicPr>
            <a:picLocks noChangeAspect="1"/>
          </p:cNvPicPr>
          <p:nvPr/>
        </p:nvPicPr>
        <p:blipFill>
          <a:blip r:embed="rId1"/>
          <a:stretch>
            <a:fillRect/>
          </a:stretch>
        </p:blipFill>
        <p:spPr>
          <a:xfrm>
            <a:off x="7054692" y="2466499"/>
            <a:ext cx="1578769" cy="230743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5"/>
                                        </p:tgtEl>
                                        <p:attrNameLst>
                                          <p:attrName>ppt_y</p:attrName>
                                        </p:attrNameLst>
                                      </p:cBhvr>
                                      <p:tavLst>
                                        <p:tav tm="0">
                                          <p:val>
                                            <p:strVal val="#ppt_y"/>
                                          </p:val>
                                        </p:tav>
                                        <p:tav tm="100000">
                                          <p:val>
                                            <p:strVal val="#ppt_y"/>
                                          </p:val>
                                        </p:tav>
                                      </p:tavLst>
                                    </p:anim>
                                    <p:anim calcmode="lin" valueType="num">
                                      <p:cBhvr>
                                        <p:cTn id="21"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5264" y="171450"/>
            <a:ext cx="2261711" cy="368300"/>
          </a:xfrm>
          <a:prstGeom prst="rect">
            <a:avLst/>
          </a:prstGeom>
          <a:noFill/>
        </p:spPr>
        <p:txBody>
          <a:bodyPr wrap="square" rtlCol="0">
            <a:spAutoFit/>
          </a:bodyPr>
          <a:lstStyle/>
          <a:p>
            <a:r>
              <a:rPr lang="zh-CN" altLang="en-US" sz="1800" b="1" dirty="0">
                <a:solidFill>
                  <a:schemeClr val="tx1">
                    <a:lumMod val="65000"/>
                    <a:lumOff val="35000"/>
                  </a:schemeClr>
                </a:solidFill>
                <a:latin typeface="微软雅黑" panose="020B0503020204020204" charset="-122"/>
                <a:ea typeface="微软雅黑" panose="020B0503020204020204" charset="-122"/>
                <a:sym typeface="+mn-ea"/>
              </a:rPr>
              <a:t>论文总结</a:t>
            </a:r>
            <a:endParaRPr lang="zh-CN" altLang="en-US" sz="18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5" name="矩形 4"/>
          <p:cNvSpPr/>
          <p:nvPr/>
        </p:nvSpPr>
        <p:spPr>
          <a:xfrm>
            <a:off x="-2381" y="177166"/>
            <a:ext cx="89535"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 name="矩形 5"/>
          <p:cNvSpPr/>
          <p:nvPr/>
        </p:nvSpPr>
        <p:spPr>
          <a:xfrm>
            <a:off x="103346" y="177166"/>
            <a:ext cx="73343"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 name="矩形 3"/>
          <p:cNvSpPr>
            <a:spLocks noChangeArrowheads="1"/>
          </p:cNvSpPr>
          <p:nvPr/>
        </p:nvSpPr>
        <p:spPr bwMode="auto">
          <a:xfrm>
            <a:off x="2848019" y="1181906"/>
            <a:ext cx="5570415" cy="56287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8" name="右箭头 4"/>
          <p:cNvSpPr>
            <a:spLocks noChangeArrowheads="1"/>
          </p:cNvSpPr>
          <p:nvPr/>
        </p:nvSpPr>
        <p:spPr bwMode="auto">
          <a:xfrm>
            <a:off x="2847809" y="1290196"/>
            <a:ext cx="431972" cy="346292"/>
          </a:xfrm>
          <a:prstGeom prst="rightArrow">
            <a:avLst>
              <a:gd name="adj1" fmla="val 50000"/>
              <a:gd name="adj2" fmla="val 50007"/>
            </a:avLst>
          </a:prstGeom>
          <a:solidFill>
            <a:srgbClr val="578B18"/>
          </a:solidFill>
          <a:ln>
            <a:noFil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9" name="矩形 5"/>
          <p:cNvSpPr>
            <a:spLocks noChangeArrowheads="1"/>
          </p:cNvSpPr>
          <p:nvPr/>
        </p:nvSpPr>
        <p:spPr bwMode="auto">
          <a:xfrm>
            <a:off x="1023967" y="1183176"/>
            <a:ext cx="1834988" cy="562872"/>
          </a:xfrm>
          <a:prstGeom prst="rect">
            <a:avLst/>
          </a:prstGeom>
          <a:solidFill>
            <a:srgbClr val="578B18"/>
          </a:solidFill>
          <a:ln>
            <a:noFil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0" name="矩形 6"/>
          <p:cNvSpPr>
            <a:spLocks noChangeArrowheads="1"/>
          </p:cNvSpPr>
          <p:nvPr/>
        </p:nvSpPr>
        <p:spPr bwMode="auto">
          <a:xfrm>
            <a:off x="2811824" y="2102774"/>
            <a:ext cx="5570415" cy="56287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1" name="右箭头 7"/>
          <p:cNvSpPr>
            <a:spLocks noChangeArrowheads="1"/>
          </p:cNvSpPr>
          <p:nvPr/>
        </p:nvSpPr>
        <p:spPr bwMode="auto">
          <a:xfrm>
            <a:off x="2811614" y="2211700"/>
            <a:ext cx="431972" cy="346291"/>
          </a:xfrm>
          <a:prstGeom prst="rightArrow">
            <a:avLst>
              <a:gd name="adj1" fmla="val 50000"/>
              <a:gd name="adj2" fmla="val 49937"/>
            </a:avLst>
          </a:prstGeom>
          <a:solidFill>
            <a:srgbClr val="BADA5C"/>
          </a:solidFill>
          <a:ln>
            <a:noFil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2" name="矩形 8"/>
          <p:cNvSpPr>
            <a:spLocks noChangeArrowheads="1"/>
          </p:cNvSpPr>
          <p:nvPr/>
        </p:nvSpPr>
        <p:spPr bwMode="auto">
          <a:xfrm>
            <a:off x="1012537" y="2102774"/>
            <a:ext cx="1834988" cy="562873"/>
          </a:xfrm>
          <a:prstGeom prst="rect">
            <a:avLst/>
          </a:prstGeom>
          <a:solidFill>
            <a:srgbClr val="BADA5C"/>
          </a:solidFill>
          <a:ln>
            <a:noFil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3" name="矩形 9"/>
          <p:cNvSpPr>
            <a:spLocks noChangeArrowheads="1"/>
          </p:cNvSpPr>
          <p:nvPr/>
        </p:nvSpPr>
        <p:spPr bwMode="auto">
          <a:xfrm>
            <a:off x="2811824" y="2942669"/>
            <a:ext cx="5570415" cy="56287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4" name="右箭头 10"/>
          <p:cNvSpPr>
            <a:spLocks noChangeArrowheads="1"/>
          </p:cNvSpPr>
          <p:nvPr/>
        </p:nvSpPr>
        <p:spPr bwMode="auto">
          <a:xfrm>
            <a:off x="2811614" y="3050324"/>
            <a:ext cx="431972" cy="346292"/>
          </a:xfrm>
          <a:prstGeom prst="rightArrow">
            <a:avLst>
              <a:gd name="adj1" fmla="val 50000"/>
              <a:gd name="adj2" fmla="val 50007"/>
            </a:avLst>
          </a:prstGeom>
          <a:solidFill>
            <a:srgbClr val="578B18"/>
          </a:solidFill>
          <a:ln>
            <a:noFil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5" name="矩形 11"/>
          <p:cNvSpPr>
            <a:spLocks noChangeArrowheads="1"/>
          </p:cNvSpPr>
          <p:nvPr/>
        </p:nvSpPr>
        <p:spPr bwMode="auto">
          <a:xfrm>
            <a:off x="1012537" y="2941399"/>
            <a:ext cx="1834988" cy="562872"/>
          </a:xfrm>
          <a:prstGeom prst="rect">
            <a:avLst/>
          </a:prstGeom>
          <a:solidFill>
            <a:srgbClr val="578B18"/>
          </a:solidFill>
          <a:ln>
            <a:noFil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6" name="矩形 12"/>
          <p:cNvSpPr>
            <a:spLocks noChangeArrowheads="1"/>
          </p:cNvSpPr>
          <p:nvPr/>
        </p:nvSpPr>
        <p:spPr bwMode="auto">
          <a:xfrm>
            <a:off x="2811824" y="3796037"/>
            <a:ext cx="5570415" cy="56168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7" name="右箭头 14"/>
          <p:cNvSpPr>
            <a:spLocks noChangeArrowheads="1"/>
          </p:cNvSpPr>
          <p:nvPr/>
        </p:nvSpPr>
        <p:spPr bwMode="auto">
          <a:xfrm>
            <a:off x="2811614" y="3903693"/>
            <a:ext cx="431972" cy="346291"/>
          </a:xfrm>
          <a:prstGeom prst="rightArrow">
            <a:avLst>
              <a:gd name="adj1" fmla="val 50000"/>
              <a:gd name="adj2" fmla="val 49937"/>
            </a:avLst>
          </a:prstGeom>
          <a:solidFill>
            <a:srgbClr val="BADA5C"/>
          </a:solidFill>
          <a:ln>
            <a:noFil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8" name="矩形 15"/>
          <p:cNvSpPr>
            <a:spLocks noChangeArrowheads="1"/>
          </p:cNvSpPr>
          <p:nvPr/>
        </p:nvSpPr>
        <p:spPr bwMode="auto">
          <a:xfrm>
            <a:off x="1023967" y="3792227"/>
            <a:ext cx="1834988" cy="561682"/>
          </a:xfrm>
          <a:prstGeom prst="rect">
            <a:avLst/>
          </a:prstGeom>
          <a:solidFill>
            <a:srgbClr val="BADA5C"/>
          </a:solidFill>
          <a:ln>
            <a:noFil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9" name="TextBox 16"/>
          <p:cNvSpPr>
            <a:spLocks noChangeArrowheads="1"/>
          </p:cNvSpPr>
          <p:nvPr/>
        </p:nvSpPr>
        <p:spPr bwMode="auto">
          <a:xfrm>
            <a:off x="1303372" y="1291301"/>
            <a:ext cx="1253076" cy="34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50" b="1">
                <a:solidFill>
                  <a:schemeClr val="bg1"/>
                </a:solidFill>
                <a:latin typeface="微软雅黑" panose="020B0503020204020204" charset="-122"/>
                <a:ea typeface="微软雅黑" panose="020B0503020204020204" charset="-122"/>
                <a:sym typeface="微软雅黑" panose="020B0503020204020204" charset="-122"/>
              </a:rPr>
              <a:t>准备工作</a:t>
            </a:r>
            <a:endParaRPr lang="zh-CN" altLang="en-US" sz="1575"/>
          </a:p>
        </p:txBody>
      </p:sp>
      <p:sp>
        <p:nvSpPr>
          <p:cNvPr id="20" name="TextBox 17"/>
          <p:cNvSpPr>
            <a:spLocks noChangeArrowheads="1"/>
          </p:cNvSpPr>
          <p:nvPr/>
        </p:nvSpPr>
        <p:spPr bwMode="auto">
          <a:xfrm>
            <a:off x="3279482" y="1315387"/>
            <a:ext cx="4804051"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sz="1350" dirty="0">
                <a:latin typeface="微软雅黑" panose="020B0503020204020204" charset="-122"/>
                <a:ea typeface="微软雅黑" panose="020B0503020204020204" charset="-122"/>
                <a:sym typeface="微软雅黑" panose="020B0503020204020204" charset="-122"/>
              </a:rPr>
              <a:t>做好需求分析、确定开发框架、学习相关技术</a:t>
            </a:r>
            <a:endParaRPr lang="zh-CN" altLang="en-US" sz="1575" dirty="0"/>
          </a:p>
        </p:txBody>
      </p:sp>
      <p:sp>
        <p:nvSpPr>
          <p:cNvPr id="21" name="TextBox 18"/>
          <p:cNvSpPr>
            <a:spLocks noChangeArrowheads="1"/>
          </p:cNvSpPr>
          <p:nvPr/>
        </p:nvSpPr>
        <p:spPr bwMode="auto">
          <a:xfrm>
            <a:off x="1314798" y="2211700"/>
            <a:ext cx="1253076" cy="34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50" b="1">
                <a:solidFill>
                  <a:schemeClr val="bg1"/>
                </a:solidFill>
                <a:latin typeface="微软雅黑" panose="020B0503020204020204" charset="-122"/>
                <a:ea typeface="微软雅黑" panose="020B0503020204020204" charset="-122"/>
                <a:sym typeface="微软雅黑" panose="020B0503020204020204" charset="-122"/>
              </a:rPr>
              <a:t>功能设计</a:t>
            </a:r>
            <a:endParaRPr lang="zh-CN" altLang="en-US" sz="1575"/>
          </a:p>
        </p:txBody>
      </p:sp>
      <p:sp>
        <p:nvSpPr>
          <p:cNvPr id="22" name="TextBox 19"/>
          <p:cNvSpPr>
            <a:spLocks noChangeArrowheads="1"/>
          </p:cNvSpPr>
          <p:nvPr/>
        </p:nvSpPr>
        <p:spPr bwMode="auto">
          <a:xfrm>
            <a:off x="3308057" y="2157680"/>
            <a:ext cx="4804051" cy="334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en-US" sz="1575" dirty="0"/>
          </a:p>
        </p:txBody>
      </p:sp>
      <p:sp>
        <p:nvSpPr>
          <p:cNvPr id="23" name="TextBox 20"/>
          <p:cNvSpPr>
            <a:spLocks noChangeArrowheads="1"/>
          </p:cNvSpPr>
          <p:nvPr/>
        </p:nvSpPr>
        <p:spPr bwMode="auto">
          <a:xfrm>
            <a:off x="1314798" y="3050323"/>
            <a:ext cx="1253076" cy="34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50" b="1">
                <a:solidFill>
                  <a:schemeClr val="bg1"/>
                </a:solidFill>
                <a:latin typeface="微软雅黑" panose="020B0503020204020204" charset="-122"/>
                <a:ea typeface="微软雅黑" panose="020B0503020204020204" charset="-122"/>
                <a:sym typeface="微软雅黑" panose="020B0503020204020204" charset="-122"/>
              </a:rPr>
              <a:t>解决问题</a:t>
            </a:r>
            <a:endParaRPr lang="zh-CN" altLang="en-US" sz="1575"/>
          </a:p>
        </p:txBody>
      </p:sp>
      <p:sp>
        <p:nvSpPr>
          <p:cNvPr id="24" name="TextBox 21"/>
          <p:cNvSpPr>
            <a:spLocks noChangeArrowheads="1"/>
          </p:cNvSpPr>
          <p:nvPr/>
        </p:nvSpPr>
        <p:spPr bwMode="auto">
          <a:xfrm>
            <a:off x="3308057" y="2996304"/>
            <a:ext cx="4804051"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sz="1350" dirty="0">
                <a:latin typeface="微软雅黑" panose="020B0503020204020204" charset="-122"/>
                <a:ea typeface="微软雅黑" panose="020B0503020204020204" charset="-122"/>
                <a:sym typeface="微软雅黑" panose="020B0503020204020204" charset="-122"/>
              </a:rPr>
              <a:t>地图离线浏览；个人助手离线</a:t>
            </a:r>
            <a:endParaRPr lang="zh-CN" altLang="en-US" sz="1575" dirty="0"/>
          </a:p>
        </p:txBody>
      </p:sp>
      <p:sp>
        <p:nvSpPr>
          <p:cNvPr id="25" name="TextBox 22"/>
          <p:cNvSpPr>
            <a:spLocks noChangeArrowheads="1"/>
          </p:cNvSpPr>
          <p:nvPr/>
        </p:nvSpPr>
        <p:spPr bwMode="auto">
          <a:xfrm>
            <a:off x="1314798" y="3903693"/>
            <a:ext cx="1253076" cy="34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50" b="1">
                <a:solidFill>
                  <a:schemeClr val="bg1"/>
                </a:solidFill>
                <a:latin typeface="微软雅黑" panose="020B0503020204020204" charset="-122"/>
                <a:ea typeface="微软雅黑" panose="020B0503020204020204" charset="-122"/>
                <a:sym typeface="微软雅黑" panose="020B0503020204020204" charset="-122"/>
              </a:rPr>
              <a:t>不足之处</a:t>
            </a:r>
            <a:endParaRPr lang="zh-CN" altLang="en-US" sz="1575"/>
          </a:p>
        </p:txBody>
      </p:sp>
      <p:sp>
        <p:nvSpPr>
          <p:cNvPr id="26" name="TextBox 23"/>
          <p:cNvSpPr>
            <a:spLocks noChangeArrowheads="1"/>
          </p:cNvSpPr>
          <p:nvPr/>
        </p:nvSpPr>
        <p:spPr bwMode="auto">
          <a:xfrm>
            <a:off x="3243287" y="3792523"/>
            <a:ext cx="4804051"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sz="1350" dirty="0">
                <a:latin typeface="微软雅黑" panose="020B0503020204020204" charset="-122"/>
                <a:ea typeface="微软雅黑" panose="020B0503020204020204" charset="-122"/>
                <a:sym typeface="微软雅黑" panose="020B0503020204020204" charset="-122"/>
              </a:rPr>
              <a:t>地图缓存空间大；个人助手功能有限</a:t>
            </a:r>
            <a:endParaRPr lang="zh-CN" altLang="en-US" sz="1575" dirty="0"/>
          </a:p>
        </p:txBody>
      </p:sp>
      <p:sp>
        <p:nvSpPr>
          <p:cNvPr id="2" name="TextBox 17"/>
          <p:cNvSpPr>
            <a:spLocks noChangeArrowheads="1"/>
          </p:cNvSpPr>
          <p:nvPr/>
        </p:nvSpPr>
        <p:spPr bwMode="auto">
          <a:xfrm>
            <a:off x="3308057" y="2257727"/>
            <a:ext cx="4804051"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sz="1350" dirty="0">
                <a:latin typeface="微软雅黑" panose="020B0503020204020204" charset="-122"/>
                <a:ea typeface="微软雅黑" panose="020B0503020204020204" charset="-122"/>
                <a:sym typeface="微软雅黑" panose="020B0503020204020204" charset="-122"/>
              </a:rPr>
              <a:t>离线查看地铁路线、查询公交、查看周边基础设施、测距</a:t>
            </a:r>
            <a:endParaRPr lang="en-US" altLang="zh-CN" sz="1350" dirty="0">
              <a:latin typeface="微软雅黑" panose="020B0503020204020204" charset="-122"/>
              <a:ea typeface="微软雅黑" panose="020B0503020204020204" charset="-122"/>
              <a:sym typeface="微软雅黑" panose="020B050302020402020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ppt_x</p:attrName>
                                        </p:attrNameLst>
                                      </p:cBhvr>
                                      <p:tavLst>
                                        <p:tav tm="0">
                                          <p:val>
                                            <p:strVal val="0-#ppt_w/2"/>
                                          </p:val>
                                        </p:tav>
                                        <p:tav tm="100000">
                                          <p:val>
                                            <p:strVal val="#ppt_x"/>
                                          </p:val>
                                        </p:tav>
                                      </p:tavLst>
                                    </p:anim>
                                    <p:anim calcmode="lin" valueType="num">
                                      <p:cBhvr>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ppt_x</p:attrName>
                                        </p:attrNameLst>
                                      </p:cBhvr>
                                      <p:tavLst>
                                        <p:tav tm="0">
                                          <p:val>
                                            <p:strVal val="0-#ppt_w/2"/>
                                          </p:val>
                                        </p:tav>
                                        <p:tav tm="100000">
                                          <p:val>
                                            <p:strVal val="#ppt_x"/>
                                          </p:val>
                                        </p:tav>
                                      </p:tavLst>
                                    </p:anim>
                                    <p:anim calcmode="lin" valueType="num">
                                      <p:cBhvr>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2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ppt_x</p:attrName>
                                        </p:attrNameLst>
                                      </p:cBhvr>
                                      <p:tavLst>
                                        <p:tav tm="0">
                                          <p:val>
                                            <p:strVal val="0-#ppt_w/2"/>
                                          </p:val>
                                        </p:tav>
                                        <p:tav tm="100000">
                                          <p:val>
                                            <p:strVal val="#ppt_x"/>
                                          </p:val>
                                        </p:tav>
                                      </p:tavLst>
                                    </p:anim>
                                    <p:anim calcmode="lin" valueType="num">
                                      <p:cBhvr>
                                        <p:cTn id="32" dur="500" fill="hold"/>
                                        <p:tgtEl>
                                          <p:spTgt spid="1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20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ppt_x</p:attrName>
                                        </p:attrNameLst>
                                      </p:cBhvr>
                                      <p:tavLst>
                                        <p:tav tm="0">
                                          <p:val>
                                            <p:strVal val="0-#ppt_w/2"/>
                                          </p:val>
                                        </p:tav>
                                        <p:tav tm="100000">
                                          <p:val>
                                            <p:strVal val="#ppt_x"/>
                                          </p:val>
                                        </p:tav>
                                      </p:tavLst>
                                    </p:anim>
                                    <p:anim calcmode="lin" valueType="num">
                                      <p:cBhvr>
                                        <p:cTn id="36" dur="500" fill="hold"/>
                                        <p:tgtEl>
                                          <p:spTgt spid="12"/>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40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ppt_x</p:attrName>
                                        </p:attrNameLst>
                                      </p:cBhvr>
                                      <p:tavLst>
                                        <p:tav tm="0">
                                          <p:val>
                                            <p:strVal val="0-#ppt_w/2"/>
                                          </p:val>
                                        </p:tav>
                                        <p:tav tm="100000">
                                          <p:val>
                                            <p:strVal val="#ppt_x"/>
                                          </p:val>
                                        </p:tav>
                                      </p:tavLst>
                                    </p:anim>
                                    <p:anim calcmode="lin" valueType="num">
                                      <p:cBhvr>
                                        <p:cTn id="40" dur="500" fill="hold"/>
                                        <p:tgtEl>
                                          <p:spTgt spid="14"/>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4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ppt_x</p:attrName>
                                        </p:attrNameLst>
                                      </p:cBhvr>
                                      <p:tavLst>
                                        <p:tav tm="0">
                                          <p:val>
                                            <p:strVal val="0-#ppt_w/2"/>
                                          </p:val>
                                        </p:tav>
                                        <p:tav tm="100000">
                                          <p:val>
                                            <p:strVal val="#ppt_x"/>
                                          </p:val>
                                        </p:tav>
                                      </p:tavLst>
                                    </p:anim>
                                    <p:anim calcmode="lin" valueType="num">
                                      <p:cBhvr>
                                        <p:cTn id="44" dur="500" fill="hold"/>
                                        <p:tgtEl>
                                          <p:spTgt spid="15"/>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60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ppt_x</p:attrName>
                                        </p:attrNameLst>
                                      </p:cBhvr>
                                      <p:tavLst>
                                        <p:tav tm="0">
                                          <p:val>
                                            <p:strVal val="0-#ppt_w/2"/>
                                          </p:val>
                                        </p:tav>
                                        <p:tav tm="100000">
                                          <p:val>
                                            <p:strVal val="#ppt_x"/>
                                          </p:val>
                                        </p:tav>
                                      </p:tavLst>
                                    </p:anim>
                                    <p:anim calcmode="lin" valueType="num">
                                      <p:cBhvr>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60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ppt_x</p:attrName>
                                        </p:attrNameLst>
                                      </p:cBhvr>
                                      <p:tavLst>
                                        <p:tav tm="0">
                                          <p:val>
                                            <p:strVal val="0-#ppt_w/2"/>
                                          </p:val>
                                        </p:tav>
                                        <p:tav tm="100000">
                                          <p:val>
                                            <p:strVal val="#ppt_x"/>
                                          </p:val>
                                        </p:tav>
                                      </p:tavLst>
                                    </p:anim>
                                    <p:anim calcmode="lin" valueType="num">
                                      <p:cBhvr>
                                        <p:cTn id="52" dur="500" fill="hold"/>
                                        <p:tgtEl>
                                          <p:spTgt spid="18"/>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3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500" fill="hold"/>
                                        <p:tgtEl>
                                          <p:spTgt spid="19"/>
                                        </p:tgtEl>
                                        <p:attrNameLst>
                                          <p:attrName>ppt_w</p:attrName>
                                        </p:attrNameLst>
                                      </p:cBhvr>
                                      <p:tavLst>
                                        <p:tav tm="0">
                                          <p:val>
                                            <p:fltVal val="0"/>
                                          </p:val>
                                        </p:tav>
                                        <p:tav tm="100000">
                                          <p:val>
                                            <p:strVal val="#ppt_w"/>
                                          </p:val>
                                        </p:tav>
                                      </p:tavLst>
                                    </p:anim>
                                    <p:anim calcmode="lin" valueType="num">
                                      <p:cBhvr>
                                        <p:cTn id="57" dur="500" fill="hold"/>
                                        <p:tgtEl>
                                          <p:spTgt spid="19"/>
                                        </p:tgtEl>
                                        <p:attrNameLst>
                                          <p:attrName>ppt_h</p:attrName>
                                        </p:attrNameLst>
                                      </p:cBhvr>
                                      <p:tavLst>
                                        <p:tav tm="0">
                                          <p:val>
                                            <p:fltVal val="0"/>
                                          </p:val>
                                        </p:tav>
                                        <p:tav tm="100000">
                                          <p:val>
                                            <p:strVal val="#ppt_h"/>
                                          </p:val>
                                        </p:tav>
                                      </p:tavLst>
                                    </p:anim>
                                    <p:anim calcmode="lin" valueType="num">
                                      <p:cBhvr>
                                        <p:cTn id="58" dur="500" fill="hold"/>
                                        <p:tgtEl>
                                          <p:spTgt spid="19"/>
                                        </p:tgtEl>
                                        <p:attrNameLst>
                                          <p:attrName>style.rotation</p:attrName>
                                        </p:attrNameLst>
                                      </p:cBhvr>
                                      <p:tavLst>
                                        <p:tav tm="0">
                                          <p:val>
                                            <p:fltVal val="90"/>
                                          </p:val>
                                        </p:tav>
                                        <p:tav tm="100000">
                                          <p:val>
                                            <p:fltVal val="0"/>
                                          </p:val>
                                        </p:tav>
                                      </p:tavLst>
                                    </p:anim>
                                    <p:animEffect>
                                      <p:cBhvr>
                                        <p:cTn id="59" dur="500"/>
                                        <p:tgtEl>
                                          <p:spTgt spid="19"/>
                                        </p:tgtEl>
                                      </p:cBhvr>
                                    </p:animEffect>
                                  </p:childTnLst>
                                </p:cTn>
                              </p:par>
                            </p:childTnLst>
                          </p:cTn>
                        </p:par>
                        <p:par>
                          <p:cTn id="60" fill="hold">
                            <p:stCondLst>
                              <p:cond delay="2000"/>
                            </p:stCondLst>
                            <p:childTnLst>
                              <p:par>
                                <p:cTn id="61" presetID="22" presetClass="entr" presetSubtype="8"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p:cBhvr>
                                        <p:cTn id="63" dur="500"/>
                                        <p:tgtEl>
                                          <p:spTgt spid="20"/>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7"/>
                                        </p:tgtEl>
                                        <p:attrNameLst>
                                          <p:attrName>style.visibility</p:attrName>
                                        </p:attrNameLst>
                                      </p:cBhvr>
                                      <p:to>
                                        <p:strVal val="visible"/>
                                      </p:to>
                                    </p:set>
                                    <p:animEffect>
                                      <p:cBhvr>
                                        <p:cTn id="66" dur="500"/>
                                        <p:tgtEl>
                                          <p:spTgt spid="7"/>
                                        </p:tgtEl>
                                      </p:cBhvr>
                                    </p:animEffect>
                                  </p:childTnLst>
                                </p:cTn>
                              </p:par>
                            </p:childTnLst>
                          </p:cTn>
                        </p:par>
                        <p:par>
                          <p:cTn id="67" fill="hold">
                            <p:stCondLst>
                              <p:cond delay="2500"/>
                            </p:stCondLst>
                            <p:childTnLst>
                              <p:par>
                                <p:cTn id="68" presetID="31" presetClass="entr" presetSubtype="0" fill="hold" grpId="0" nodeType="afterEffect">
                                  <p:stCondLst>
                                    <p:cond delay="0"/>
                                  </p:stCondLst>
                                  <p:childTnLst>
                                    <p:set>
                                      <p:cBhvr>
                                        <p:cTn id="69" dur="1" fill="hold">
                                          <p:stCondLst>
                                            <p:cond delay="0"/>
                                          </p:stCondLst>
                                        </p:cTn>
                                        <p:tgtEl>
                                          <p:spTgt spid="21"/>
                                        </p:tgtEl>
                                        <p:attrNameLst>
                                          <p:attrName>style.visibility</p:attrName>
                                        </p:attrNameLst>
                                      </p:cBhvr>
                                      <p:to>
                                        <p:strVal val="visible"/>
                                      </p:to>
                                    </p:set>
                                    <p:anim calcmode="lin" valueType="num">
                                      <p:cBhvr>
                                        <p:cTn id="70" dur="500" fill="hold"/>
                                        <p:tgtEl>
                                          <p:spTgt spid="21"/>
                                        </p:tgtEl>
                                        <p:attrNameLst>
                                          <p:attrName>ppt_w</p:attrName>
                                        </p:attrNameLst>
                                      </p:cBhvr>
                                      <p:tavLst>
                                        <p:tav tm="0">
                                          <p:val>
                                            <p:fltVal val="0"/>
                                          </p:val>
                                        </p:tav>
                                        <p:tav tm="100000">
                                          <p:val>
                                            <p:strVal val="#ppt_w"/>
                                          </p:val>
                                        </p:tav>
                                      </p:tavLst>
                                    </p:anim>
                                    <p:anim calcmode="lin" valueType="num">
                                      <p:cBhvr>
                                        <p:cTn id="71" dur="500" fill="hold"/>
                                        <p:tgtEl>
                                          <p:spTgt spid="21"/>
                                        </p:tgtEl>
                                        <p:attrNameLst>
                                          <p:attrName>ppt_h</p:attrName>
                                        </p:attrNameLst>
                                      </p:cBhvr>
                                      <p:tavLst>
                                        <p:tav tm="0">
                                          <p:val>
                                            <p:fltVal val="0"/>
                                          </p:val>
                                        </p:tav>
                                        <p:tav tm="100000">
                                          <p:val>
                                            <p:strVal val="#ppt_h"/>
                                          </p:val>
                                        </p:tav>
                                      </p:tavLst>
                                    </p:anim>
                                    <p:anim calcmode="lin" valueType="num">
                                      <p:cBhvr>
                                        <p:cTn id="72" dur="500" fill="hold"/>
                                        <p:tgtEl>
                                          <p:spTgt spid="21"/>
                                        </p:tgtEl>
                                        <p:attrNameLst>
                                          <p:attrName>style.rotation</p:attrName>
                                        </p:attrNameLst>
                                      </p:cBhvr>
                                      <p:tavLst>
                                        <p:tav tm="0">
                                          <p:val>
                                            <p:fltVal val="90"/>
                                          </p:val>
                                        </p:tav>
                                        <p:tav tm="100000">
                                          <p:val>
                                            <p:fltVal val="0"/>
                                          </p:val>
                                        </p:tav>
                                      </p:tavLst>
                                    </p:anim>
                                    <p:animEffect>
                                      <p:cBhvr>
                                        <p:cTn id="73" dur="500"/>
                                        <p:tgtEl>
                                          <p:spTgt spid="21"/>
                                        </p:tgtEl>
                                      </p:cBhvr>
                                    </p:animEffect>
                                  </p:childTnLst>
                                </p:cTn>
                              </p:par>
                            </p:childTnLst>
                          </p:cTn>
                        </p:par>
                        <p:par>
                          <p:cTn id="74" fill="hold">
                            <p:stCondLst>
                              <p:cond delay="3000"/>
                            </p:stCondLst>
                            <p:childTnLst>
                              <p:par>
                                <p:cTn id="75" presetID="22" presetClass="entr" presetSubtype="8" fill="hold" grpId="0" nodeType="afterEffect">
                                  <p:stCondLst>
                                    <p:cond delay="0"/>
                                  </p:stCondLst>
                                  <p:childTnLst>
                                    <p:set>
                                      <p:cBhvr>
                                        <p:cTn id="76" dur="1" fill="hold">
                                          <p:stCondLst>
                                            <p:cond delay="0"/>
                                          </p:stCondLst>
                                        </p:cTn>
                                        <p:tgtEl>
                                          <p:spTgt spid="22"/>
                                        </p:tgtEl>
                                        <p:attrNameLst>
                                          <p:attrName>style.visibility</p:attrName>
                                        </p:attrNameLst>
                                      </p:cBhvr>
                                      <p:to>
                                        <p:strVal val="visible"/>
                                      </p:to>
                                    </p:set>
                                    <p:animEffect>
                                      <p:cBhvr>
                                        <p:cTn id="77" dur="500"/>
                                        <p:tgtEl>
                                          <p:spTgt spid="22"/>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0"/>
                                        </p:tgtEl>
                                        <p:attrNameLst>
                                          <p:attrName>style.visibility</p:attrName>
                                        </p:attrNameLst>
                                      </p:cBhvr>
                                      <p:to>
                                        <p:strVal val="visible"/>
                                      </p:to>
                                    </p:set>
                                    <p:animEffect>
                                      <p:cBhvr>
                                        <p:cTn id="80" dur="500"/>
                                        <p:tgtEl>
                                          <p:spTgt spid="10"/>
                                        </p:tgtEl>
                                      </p:cBhvr>
                                    </p:animEffect>
                                  </p:childTnLst>
                                </p:cTn>
                              </p:par>
                            </p:childTnLst>
                          </p:cTn>
                        </p:par>
                        <p:par>
                          <p:cTn id="81" fill="hold">
                            <p:stCondLst>
                              <p:cond delay="3500"/>
                            </p:stCondLst>
                            <p:childTnLst>
                              <p:par>
                                <p:cTn id="82" presetID="31" presetClass="entr" presetSubtype="0" fill="hold" grpId="0" nodeType="afterEffect">
                                  <p:stCondLst>
                                    <p:cond delay="0"/>
                                  </p:stCondLst>
                                  <p:childTnLst>
                                    <p:set>
                                      <p:cBhvr>
                                        <p:cTn id="83" dur="1" fill="hold">
                                          <p:stCondLst>
                                            <p:cond delay="0"/>
                                          </p:stCondLst>
                                        </p:cTn>
                                        <p:tgtEl>
                                          <p:spTgt spid="23"/>
                                        </p:tgtEl>
                                        <p:attrNameLst>
                                          <p:attrName>style.visibility</p:attrName>
                                        </p:attrNameLst>
                                      </p:cBhvr>
                                      <p:to>
                                        <p:strVal val="visible"/>
                                      </p:to>
                                    </p:set>
                                    <p:anim calcmode="lin" valueType="num">
                                      <p:cBhvr>
                                        <p:cTn id="84" dur="500" fill="hold"/>
                                        <p:tgtEl>
                                          <p:spTgt spid="23"/>
                                        </p:tgtEl>
                                        <p:attrNameLst>
                                          <p:attrName>ppt_w</p:attrName>
                                        </p:attrNameLst>
                                      </p:cBhvr>
                                      <p:tavLst>
                                        <p:tav tm="0">
                                          <p:val>
                                            <p:fltVal val="0"/>
                                          </p:val>
                                        </p:tav>
                                        <p:tav tm="100000">
                                          <p:val>
                                            <p:strVal val="#ppt_w"/>
                                          </p:val>
                                        </p:tav>
                                      </p:tavLst>
                                    </p:anim>
                                    <p:anim calcmode="lin" valueType="num">
                                      <p:cBhvr>
                                        <p:cTn id="85" dur="500" fill="hold"/>
                                        <p:tgtEl>
                                          <p:spTgt spid="23"/>
                                        </p:tgtEl>
                                        <p:attrNameLst>
                                          <p:attrName>ppt_h</p:attrName>
                                        </p:attrNameLst>
                                      </p:cBhvr>
                                      <p:tavLst>
                                        <p:tav tm="0">
                                          <p:val>
                                            <p:fltVal val="0"/>
                                          </p:val>
                                        </p:tav>
                                        <p:tav tm="100000">
                                          <p:val>
                                            <p:strVal val="#ppt_h"/>
                                          </p:val>
                                        </p:tav>
                                      </p:tavLst>
                                    </p:anim>
                                    <p:anim calcmode="lin" valueType="num">
                                      <p:cBhvr>
                                        <p:cTn id="86" dur="500" fill="hold"/>
                                        <p:tgtEl>
                                          <p:spTgt spid="23"/>
                                        </p:tgtEl>
                                        <p:attrNameLst>
                                          <p:attrName>style.rotation</p:attrName>
                                        </p:attrNameLst>
                                      </p:cBhvr>
                                      <p:tavLst>
                                        <p:tav tm="0">
                                          <p:val>
                                            <p:fltVal val="90"/>
                                          </p:val>
                                        </p:tav>
                                        <p:tav tm="100000">
                                          <p:val>
                                            <p:fltVal val="0"/>
                                          </p:val>
                                        </p:tav>
                                      </p:tavLst>
                                    </p:anim>
                                    <p:animEffect>
                                      <p:cBhvr>
                                        <p:cTn id="87" dur="500"/>
                                        <p:tgtEl>
                                          <p:spTgt spid="23"/>
                                        </p:tgtEl>
                                      </p:cBhvr>
                                    </p:animEffect>
                                  </p:childTnLst>
                                </p:cTn>
                              </p:par>
                            </p:childTnLst>
                          </p:cTn>
                        </p:par>
                        <p:par>
                          <p:cTn id="88" fill="hold">
                            <p:stCondLst>
                              <p:cond delay="4000"/>
                            </p:stCondLst>
                            <p:childTnLst>
                              <p:par>
                                <p:cTn id="89" presetID="22" presetClass="entr" presetSubtype="8" fill="hold" grpId="0" nodeType="afterEffect">
                                  <p:stCondLst>
                                    <p:cond delay="0"/>
                                  </p:stCondLst>
                                  <p:childTnLst>
                                    <p:set>
                                      <p:cBhvr>
                                        <p:cTn id="90" dur="1" fill="hold">
                                          <p:stCondLst>
                                            <p:cond delay="0"/>
                                          </p:stCondLst>
                                        </p:cTn>
                                        <p:tgtEl>
                                          <p:spTgt spid="24"/>
                                        </p:tgtEl>
                                        <p:attrNameLst>
                                          <p:attrName>style.visibility</p:attrName>
                                        </p:attrNameLst>
                                      </p:cBhvr>
                                      <p:to>
                                        <p:strVal val="visible"/>
                                      </p:to>
                                    </p:set>
                                    <p:animEffect>
                                      <p:cBhvr>
                                        <p:cTn id="91" dur="500"/>
                                        <p:tgtEl>
                                          <p:spTgt spid="24"/>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3"/>
                                        </p:tgtEl>
                                        <p:attrNameLst>
                                          <p:attrName>style.visibility</p:attrName>
                                        </p:attrNameLst>
                                      </p:cBhvr>
                                      <p:to>
                                        <p:strVal val="visible"/>
                                      </p:to>
                                    </p:set>
                                    <p:animEffect>
                                      <p:cBhvr>
                                        <p:cTn id="94" dur="500"/>
                                        <p:tgtEl>
                                          <p:spTgt spid="13"/>
                                        </p:tgtEl>
                                      </p:cBhvr>
                                    </p:animEffect>
                                  </p:childTnLst>
                                </p:cTn>
                              </p:par>
                            </p:childTnLst>
                          </p:cTn>
                        </p:par>
                        <p:par>
                          <p:cTn id="95" fill="hold">
                            <p:stCondLst>
                              <p:cond delay="4500"/>
                            </p:stCondLst>
                            <p:childTnLst>
                              <p:par>
                                <p:cTn id="96" presetID="31" presetClass="entr" presetSubtype="0" fill="hold" grpId="0" nodeType="afterEffect">
                                  <p:stCondLst>
                                    <p:cond delay="0"/>
                                  </p:stCondLst>
                                  <p:childTnLst>
                                    <p:set>
                                      <p:cBhvr>
                                        <p:cTn id="97" dur="1" fill="hold">
                                          <p:stCondLst>
                                            <p:cond delay="0"/>
                                          </p:stCondLst>
                                        </p:cTn>
                                        <p:tgtEl>
                                          <p:spTgt spid="25"/>
                                        </p:tgtEl>
                                        <p:attrNameLst>
                                          <p:attrName>style.visibility</p:attrName>
                                        </p:attrNameLst>
                                      </p:cBhvr>
                                      <p:to>
                                        <p:strVal val="visible"/>
                                      </p:to>
                                    </p:set>
                                    <p:anim calcmode="lin" valueType="num">
                                      <p:cBhvr>
                                        <p:cTn id="98" dur="500" fill="hold"/>
                                        <p:tgtEl>
                                          <p:spTgt spid="25"/>
                                        </p:tgtEl>
                                        <p:attrNameLst>
                                          <p:attrName>ppt_w</p:attrName>
                                        </p:attrNameLst>
                                      </p:cBhvr>
                                      <p:tavLst>
                                        <p:tav tm="0">
                                          <p:val>
                                            <p:fltVal val="0"/>
                                          </p:val>
                                        </p:tav>
                                        <p:tav tm="100000">
                                          <p:val>
                                            <p:strVal val="#ppt_w"/>
                                          </p:val>
                                        </p:tav>
                                      </p:tavLst>
                                    </p:anim>
                                    <p:anim calcmode="lin" valueType="num">
                                      <p:cBhvr>
                                        <p:cTn id="99" dur="500" fill="hold"/>
                                        <p:tgtEl>
                                          <p:spTgt spid="25"/>
                                        </p:tgtEl>
                                        <p:attrNameLst>
                                          <p:attrName>ppt_h</p:attrName>
                                        </p:attrNameLst>
                                      </p:cBhvr>
                                      <p:tavLst>
                                        <p:tav tm="0">
                                          <p:val>
                                            <p:fltVal val="0"/>
                                          </p:val>
                                        </p:tav>
                                        <p:tav tm="100000">
                                          <p:val>
                                            <p:strVal val="#ppt_h"/>
                                          </p:val>
                                        </p:tav>
                                      </p:tavLst>
                                    </p:anim>
                                    <p:anim calcmode="lin" valueType="num">
                                      <p:cBhvr>
                                        <p:cTn id="100" dur="500" fill="hold"/>
                                        <p:tgtEl>
                                          <p:spTgt spid="25"/>
                                        </p:tgtEl>
                                        <p:attrNameLst>
                                          <p:attrName>style.rotation</p:attrName>
                                        </p:attrNameLst>
                                      </p:cBhvr>
                                      <p:tavLst>
                                        <p:tav tm="0">
                                          <p:val>
                                            <p:fltVal val="90"/>
                                          </p:val>
                                        </p:tav>
                                        <p:tav tm="100000">
                                          <p:val>
                                            <p:fltVal val="0"/>
                                          </p:val>
                                        </p:tav>
                                      </p:tavLst>
                                    </p:anim>
                                    <p:animEffect>
                                      <p:cBhvr>
                                        <p:cTn id="101" dur="500"/>
                                        <p:tgtEl>
                                          <p:spTgt spid="25"/>
                                        </p:tgtEl>
                                      </p:cBhvr>
                                    </p:animEffect>
                                  </p:childTnLst>
                                </p:cTn>
                              </p:par>
                            </p:childTnLst>
                          </p:cTn>
                        </p:par>
                        <p:par>
                          <p:cTn id="102" fill="hold">
                            <p:stCondLst>
                              <p:cond delay="5000"/>
                            </p:stCondLst>
                            <p:childTnLst>
                              <p:par>
                                <p:cTn id="103" presetID="22" presetClass="entr" presetSubtype="8" fill="hold" grpId="0" nodeType="afterEffect">
                                  <p:stCondLst>
                                    <p:cond delay="0"/>
                                  </p:stCondLst>
                                  <p:childTnLst>
                                    <p:set>
                                      <p:cBhvr>
                                        <p:cTn id="104" dur="1" fill="hold">
                                          <p:stCondLst>
                                            <p:cond delay="0"/>
                                          </p:stCondLst>
                                        </p:cTn>
                                        <p:tgtEl>
                                          <p:spTgt spid="26"/>
                                        </p:tgtEl>
                                        <p:attrNameLst>
                                          <p:attrName>style.visibility</p:attrName>
                                        </p:attrNameLst>
                                      </p:cBhvr>
                                      <p:to>
                                        <p:strVal val="visible"/>
                                      </p:to>
                                    </p:set>
                                    <p:animEffect>
                                      <p:cBhvr>
                                        <p:cTn id="105" dur="500"/>
                                        <p:tgtEl>
                                          <p:spTgt spid="26"/>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16"/>
                                        </p:tgtEl>
                                        <p:attrNameLst>
                                          <p:attrName>style.visibility</p:attrName>
                                        </p:attrNameLst>
                                      </p:cBhvr>
                                      <p:to>
                                        <p:strVal val="visible"/>
                                      </p:to>
                                    </p:set>
                                    <p:animEffect>
                                      <p:cBhvr>
                                        <p:cTn id="108" dur="500"/>
                                        <p:tgtEl>
                                          <p:spTgt spid="16"/>
                                        </p:tgtEl>
                                      </p:cBhvr>
                                    </p:animEffect>
                                  </p:childTnLst>
                                </p:cTn>
                              </p:par>
                            </p:childTnLst>
                          </p:cTn>
                        </p:par>
                        <p:par>
                          <p:cTn id="109" fill="hold">
                            <p:stCondLst>
                              <p:cond delay="5500"/>
                            </p:stCondLst>
                            <p:childTnLst>
                              <p:par>
                                <p:cTn id="110" presetID="22" presetClass="entr" presetSubtype="8" fill="hold" grpId="0" nodeType="afterEffect">
                                  <p:stCondLst>
                                    <p:cond delay="0"/>
                                  </p:stCondLst>
                                  <p:childTnLst>
                                    <p:set>
                                      <p:cBhvr>
                                        <p:cTn id="111" dur="1" fill="hold">
                                          <p:stCondLst>
                                            <p:cond delay="0"/>
                                          </p:stCondLst>
                                        </p:cTn>
                                        <p:tgtEl>
                                          <p:spTgt spid="2"/>
                                        </p:tgtEl>
                                        <p:attrNameLst>
                                          <p:attrName>style.visibility</p:attrName>
                                        </p:attrNameLst>
                                      </p:cBhvr>
                                      <p:to>
                                        <p:strVal val="visible"/>
                                      </p:to>
                                    </p:set>
                                    <p:animEffect>
                                      <p:cBhvr>
                                        <p:cTn id="1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6" grpId="0" bldLvl="0" animBg="1"/>
      <p:bldP spid="7" grpId="0" bldLvl="0" animBg="1" autoUpdateAnimBg="0"/>
      <p:bldP spid="8" grpId="0" bldLvl="0" animBg="1" autoUpdateAnimBg="0"/>
      <p:bldP spid="9" grpId="0" bldLvl="0" animBg="1" autoUpdateAnimBg="0"/>
      <p:bldP spid="10" grpId="0" bldLvl="0" animBg="1" autoUpdateAnimBg="0"/>
      <p:bldP spid="11" grpId="0" bldLvl="0" animBg="1" autoUpdateAnimBg="0"/>
      <p:bldP spid="12" grpId="0" bldLvl="0" animBg="1" autoUpdateAnimBg="0"/>
      <p:bldP spid="13" grpId="0" bldLvl="0" animBg="1" autoUpdateAnimBg="0"/>
      <p:bldP spid="14" grpId="0" bldLvl="0" animBg="1" autoUpdateAnimBg="0"/>
      <p:bldP spid="15" grpId="0" bldLvl="0" animBg="1" autoUpdateAnimBg="0"/>
      <p:bldP spid="16" grpId="0" bldLvl="0" animBg="1" autoUpdateAnimBg="0"/>
      <p:bldP spid="17" grpId="0" bldLvl="0" animBg="1" autoUpdateAnimBg="0"/>
      <p:bldP spid="18" grpId="0" bldLvl="0" animBg="1" autoUpdateAnimBg="0"/>
      <p:bldP spid="19" grpId="0" bldLvl="0" autoUpdateAnimBg="0"/>
      <p:bldP spid="20" grpId="0" bldLvl="0" autoUpdateAnimBg="0"/>
      <p:bldP spid="21" grpId="0" bldLvl="0" autoUpdateAnimBg="0"/>
      <p:bldP spid="22" grpId="0" bldLvl="0" autoUpdateAnimBg="0"/>
      <p:bldP spid="23" grpId="0" bldLvl="0" autoUpdateAnimBg="0"/>
      <p:bldP spid="24" grpId="0" bldLvl="0" autoUpdateAnimBg="0"/>
      <p:bldP spid="25" grpId="0" bldLvl="0" autoUpdateAnimBg="0"/>
      <p:bldP spid="26" grpId="0" bldLvl="0" autoUpdateAnimBg="0"/>
      <p:bldP spid="2"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2082642" y="2408397"/>
            <a:ext cx="1299999" cy="323165"/>
          </a:xfrm>
          <a:prstGeom prst="rect">
            <a:avLst/>
          </a:prstGeom>
          <a:noFill/>
        </p:spPr>
        <p:txBody>
          <a:bodyPr wrap="square" rtlCol="0">
            <a:spAutoFit/>
          </a:bodyPr>
          <a:lstStyle/>
          <a:p>
            <a:pPr algn="l"/>
            <a:r>
              <a:rPr lang="en-US" altLang="zh-CN" sz="1500" b="1" dirty="0">
                <a:solidFill>
                  <a:srgbClr val="578B18"/>
                </a:solidFill>
                <a:latin typeface="微软雅黑" panose="020B0503020204020204" charset="-122"/>
                <a:ea typeface="微软雅黑" panose="020B0503020204020204" charset="-122"/>
                <a:sym typeface="+mn-ea"/>
              </a:rPr>
              <a:t>CONTENTS</a:t>
            </a:r>
            <a:endParaRPr lang="en-US" altLang="zh-CN" sz="1500" b="1" dirty="0">
              <a:solidFill>
                <a:srgbClr val="578B18"/>
              </a:solidFill>
              <a:latin typeface="微软雅黑" panose="020B0503020204020204" charset="-122"/>
              <a:ea typeface="微软雅黑" panose="020B0503020204020204" charset="-122"/>
              <a:sym typeface="+mn-ea"/>
            </a:endParaRPr>
          </a:p>
        </p:txBody>
      </p:sp>
      <p:sp>
        <p:nvSpPr>
          <p:cNvPr id="27" name="文本框 26"/>
          <p:cNvSpPr txBox="1"/>
          <p:nvPr/>
        </p:nvSpPr>
        <p:spPr>
          <a:xfrm>
            <a:off x="2016919" y="1767840"/>
            <a:ext cx="1365722" cy="715581"/>
          </a:xfrm>
          <a:prstGeom prst="rect">
            <a:avLst/>
          </a:prstGeom>
          <a:noFill/>
        </p:spPr>
        <p:txBody>
          <a:bodyPr wrap="square" rtlCol="0">
            <a:spAutoFit/>
          </a:bodyPr>
          <a:lstStyle/>
          <a:p>
            <a:pPr algn="ctr"/>
            <a:r>
              <a:rPr lang="zh-CN" altLang="en-US" sz="4050" b="1" dirty="0">
                <a:solidFill>
                  <a:srgbClr val="578B18"/>
                </a:solidFill>
                <a:latin typeface="微软雅黑" panose="020B0503020204020204" charset="-122"/>
                <a:ea typeface="微软雅黑" panose="020B0503020204020204" charset="-122"/>
                <a:sym typeface="+mn-ea"/>
              </a:rPr>
              <a:t>目 录</a:t>
            </a:r>
            <a:endParaRPr lang="zh-CN" altLang="en-US" sz="4050" b="1" dirty="0">
              <a:solidFill>
                <a:srgbClr val="578B18"/>
              </a:solidFill>
              <a:latin typeface="微软雅黑" panose="020B0503020204020204" charset="-122"/>
              <a:ea typeface="微软雅黑" panose="020B0503020204020204" charset="-122"/>
              <a:sym typeface="+mn-ea"/>
            </a:endParaRPr>
          </a:p>
        </p:txBody>
      </p:sp>
      <p:sp>
        <p:nvSpPr>
          <p:cNvPr id="28" name="文本框 27"/>
          <p:cNvSpPr txBox="1"/>
          <p:nvPr/>
        </p:nvSpPr>
        <p:spPr>
          <a:xfrm>
            <a:off x="4933950" y="1066800"/>
            <a:ext cx="3383915" cy="414020"/>
          </a:xfrm>
          <a:prstGeom prst="rect">
            <a:avLst/>
          </a:prstGeom>
          <a:noFill/>
        </p:spPr>
        <p:txBody>
          <a:bodyPr wrap="square" rtlCol="0">
            <a:spAutoFit/>
          </a:bodyPr>
          <a:lstStyle/>
          <a:p>
            <a:r>
              <a:rPr lang="zh-CN" altLang="en-US" sz="2100" b="1">
                <a:solidFill>
                  <a:srgbClr val="578B18"/>
                </a:solidFill>
                <a:latin typeface="微软雅黑" panose="020B0503020204020204" charset="-122"/>
                <a:ea typeface="微软雅黑" panose="020B0503020204020204" charset="-122"/>
              </a:rPr>
              <a:t>开发背景、目的及意义</a:t>
            </a:r>
            <a:endParaRPr lang="zh-CN" altLang="en-US" sz="2100" b="1">
              <a:solidFill>
                <a:srgbClr val="578B18"/>
              </a:solidFill>
              <a:latin typeface="微软雅黑" panose="020B0503020204020204" charset="-122"/>
              <a:ea typeface="微软雅黑" panose="020B0503020204020204" charset="-122"/>
            </a:endParaRPr>
          </a:p>
        </p:txBody>
      </p:sp>
      <p:sp>
        <p:nvSpPr>
          <p:cNvPr id="29" name="文本框 28"/>
          <p:cNvSpPr txBox="1"/>
          <p:nvPr/>
        </p:nvSpPr>
        <p:spPr>
          <a:xfrm>
            <a:off x="4933951" y="1724501"/>
            <a:ext cx="2490311" cy="415498"/>
          </a:xfrm>
          <a:prstGeom prst="rect">
            <a:avLst/>
          </a:prstGeom>
          <a:noFill/>
        </p:spPr>
        <p:txBody>
          <a:bodyPr wrap="square" rtlCol="0">
            <a:spAutoFit/>
          </a:bodyPr>
          <a:lstStyle/>
          <a:p>
            <a:r>
              <a:rPr lang="zh-CN" altLang="en-US" sz="2100" b="1">
                <a:solidFill>
                  <a:srgbClr val="578B18"/>
                </a:solidFill>
                <a:latin typeface="微软雅黑" panose="020B0503020204020204" charset="-122"/>
                <a:ea typeface="微软雅黑" panose="020B0503020204020204" charset="-122"/>
                <a:sym typeface="+mn-ea"/>
              </a:rPr>
              <a:t>研究方法与思路</a:t>
            </a:r>
            <a:endParaRPr lang="zh-CN" altLang="en-US" sz="2100" b="1">
              <a:solidFill>
                <a:srgbClr val="578B18"/>
              </a:solidFill>
              <a:latin typeface="微软雅黑" panose="020B0503020204020204" charset="-122"/>
              <a:ea typeface="微软雅黑" panose="020B0503020204020204" charset="-122"/>
              <a:sym typeface="+mn-ea"/>
            </a:endParaRPr>
          </a:p>
        </p:txBody>
      </p:sp>
      <p:sp>
        <p:nvSpPr>
          <p:cNvPr id="30" name="文本框 29"/>
          <p:cNvSpPr txBox="1"/>
          <p:nvPr/>
        </p:nvSpPr>
        <p:spPr>
          <a:xfrm>
            <a:off x="4278154" y="1062514"/>
            <a:ext cx="539591" cy="461665"/>
          </a:xfrm>
          <a:prstGeom prst="rect">
            <a:avLst/>
          </a:prstGeom>
          <a:noFill/>
        </p:spPr>
        <p:txBody>
          <a:bodyPr wrap="square" rtlCol="0">
            <a:spAutoFit/>
          </a:bodyPr>
          <a:lstStyle/>
          <a:p>
            <a:pPr algn="ctr">
              <a:defRPr/>
            </a:pPr>
            <a:r>
              <a:rPr lang="en-US" altLang="zh-CN" sz="2400" dirty="0">
                <a:solidFill>
                  <a:srgbClr val="578B18"/>
                </a:solidFill>
                <a:latin typeface="Impact" panose="020B0806030902050204" pitchFamily="34" charset="0"/>
                <a:ea typeface="方正舒体" panose="02010601030101010101" pitchFamily="2" charset="-122"/>
                <a:sym typeface="+mn-ea"/>
              </a:rPr>
              <a:t>01</a:t>
            </a:r>
            <a:endParaRPr lang="en-US" altLang="zh-CN" sz="2400" b="1" dirty="0">
              <a:solidFill>
                <a:srgbClr val="578B18"/>
              </a:solidFill>
              <a:latin typeface="Impact" panose="020B0806030902050204" pitchFamily="34" charset="0"/>
              <a:ea typeface="方正舒体" panose="02010601030101010101" pitchFamily="2" charset="-122"/>
              <a:sym typeface="+mn-ea"/>
            </a:endParaRPr>
          </a:p>
        </p:txBody>
      </p:sp>
      <p:sp>
        <p:nvSpPr>
          <p:cNvPr id="31" name="文本框 30"/>
          <p:cNvSpPr txBox="1"/>
          <p:nvPr/>
        </p:nvSpPr>
        <p:spPr>
          <a:xfrm>
            <a:off x="4278154" y="1703547"/>
            <a:ext cx="576263" cy="461665"/>
          </a:xfrm>
          <a:prstGeom prst="rect">
            <a:avLst/>
          </a:prstGeom>
          <a:noFill/>
        </p:spPr>
        <p:txBody>
          <a:bodyPr wrap="square" rtlCol="0">
            <a:spAutoFit/>
          </a:bodyPr>
          <a:lstStyle/>
          <a:p>
            <a:pPr algn="ctr">
              <a:defRPr/>
            </a:pPr>
            <a:r>
              <a:rPr lang="en-US" altLang="zh-CN" sz="2400" dirty="0">
                <a:solidFill>
                  <a:srgbClr val="578B18"/>
                </a:solidFill>
                <a:latin typeface="Impact" panose="020B0806030902050204" pitchFamily="34" charset="0"/>
                <a:ea typeface="方正舒体" panose="02010601030101010101" pitchFamily="2" charset="-122"/>
                <a:sym typeface="+mn-ea"/>
              </a:rPr>
              <a:t>02</a:t>
            </a:r>
            <a:endParaRPr lang="en-US" altLang="zh-CN" sz="2400" b="1" dirty="0">
              <a:solidFill>
                <a:srgbClr val="578B18"/>
              </a:solidFill>
              <a:latin typeface="Impact" panose="020B0806030902050204" pitchFamily="34" charset="0"/>
              <a:ea typeface="方正舒体" panose="02010601030101010101" pitchFamily="2" charset="-122"/>
              <a:sym typeface="+mn-ea"/>
            </a:endParaRPr>
          </a:p>
        </p:txBody>
      </p:sp>
      <p:sp>
        <p:nvSpPr>
          <p:cNvPr id="32" name="文本框 31"/>
          <p:cNvSpPr txBox="1"/>
          <p:nvPr/>
        </p:nvSpPr>
        <p:spPr>
          <a:xfrm>
            <a:off x="4933950" y="2433637"/>
            <a:ext cx="2527459" cy="414020"/>
          </a:xfrm>
          <a:prstGeom prst="rect">
            <a:avLst/>
          </a:prstGeom>
          <a:noFill/>
        </p:spPr>
        <p:txBody>
          <a:bodyPr wrap="square" rtlCol="0">
            <a:spAutoFit/>
          </a:bodyPr>
          <a:lstStyle/>
          <a:p>
            <a:r>
              <a:rPr lang="zh-CN" altLang="en-US" sz="2100" b="1">
                <a:solidFill>
                  <a:srgbClr val="578B18"/>
                </a:solidFill>
                <a:latin typeface="微软雅黑" panose="020B0503020204020204" charset="-122"/>
                <a:ea typeface="微软雅黑" panose="020B0503020204020204" charset="-122"/>
                <a:sym typeface="+mn-ea"/>
              </a:rPr>
              <a:t>功能实现</a:t>
            </a:r>
            <a:endParaRPr lang="zh-CN" altLang="en-US" sz="2100" b="1">
              <a:solidFill>
                <a:srgbClr val="578B18"/>
              </a:solidFill>
              <a:latin typeface="微软雅黑" panose="020B0503020204020204" charset="-122"/>
              <a:ea typeface="微软雅黑" panose="020B0503020204020204" charset="-122"/>
              <a:sym typeface="+mn-ea"/>
            </a:endParaRPr>
          </a:p>
        </p:txBody>
      </p:sp>
      <p:sp>
        <p:nvSpPr>
          <p:cNvPr id="33" name="文本框 32"/>
          <p:cNvSpPr txBox="1"/>
          <p:nvPr/>
        </p:nvSpPr>
        <p:spPr>
          <a:xfrm>
            <a:off x="4933951" y="3092291"/>
            <a:ext cx="2490311" cy="414020"/>
          </a:xfrm>
          <a:prstGeom prst="rect">
            <a:avLst/>
          </a:prstGeom>
          <a:noFill/>
        </p:spPr>
        <p:txBody>
          <a:bodyPr wrap="square" rtlCol="0">
            <a:spAutoFit/>
          </a:bodyPr>
          <a:lstStyle/>
          <a:p>
            <a:r>
              <a:rPr lang="zh-CN" altLang="en-US" sz="2100" b="1">
                <a:solidFill>
                  <a:srgbClr val="578B18"/>
                </a:solidFill>
                <a:latin typeface="微软雅黑" panose="020B0503020204020204" charset="-122"/>
                <a:ea typeface="微软雅黑" panose="020B0503020204020204" charset="-122"/>
                <a:sym typeface="+mn-ea"/>
              </a:rPr>
              <a:t>测试与结论</a:t>
            </a:r>
            <a:endParaRPr lang="zh-CN" altLang="en-US" sz="2100" b="1">
              <a:solidFill>
                <a:srgbClr val="578B18"/>
              </a:solidFill>
              <a:latin typeface="微软雅黑" panose="020B0503020204020204" charset="-122"/>
              <a:ea typeface="微软雅黑" panose="020B0503020204020204" charset="-122"/>
              <a:sym typeface="+mn-ea"/>
            </a:endParaRPr>
          </a:p>
        </p:txBody>
      </p:sp>
      <p:sp>
        <p:nvSpPr>
          <p:cNvPr id="34" name="文本框 33"/>
          <p:cNvSpPr txBox="1"/>
          <p:nvPr/>
        </p:nvSpPr>
        <p:spPr>
          <a:xfrm>
            <a:off x="4278154" y="2409349"/>
            <a:ext cx="523875" cy="461665"/>
          </a:xfrm>
          <a:prstGeom prst="rect">
            <a:avLst/>
          </a:prstGeom>
          <a:noFill/>
        </p:spPr>
        <p:txBody>
          <a:bodyPr wrap="square" rtlCol="0">
            <a:spAutoFit/>
          </a:bodyPr>
          <a:lstStyle/>
          <a:p>
            <a:pPr algn="ctr">
              <a:defRPr/>
            </a:pPr>
            <a:r>
              <a:rPr lang="en-US" altLang="zh-CN" sz="2400" dirty="0">
                <a:solidFill>
                  <a:srgbClr val="578B18"/>
                </a:solidFill>
                <a:latin typeface="Impact" panose="020B0806030902050204" pitchFamily="34" charset="0"/>
                <a:ea typeface="方正舒体" panose="02010601030101010101" pitchFamily="2" charset="-122"/>
                <a:sym typeface="+mn-ea"/>
              </a:rPr>
              <a:t>03</a:t>
            </a:r>
            <a:endParaRPr lang="en-US" altLang="zh-CN" sz="2400" b="1" dirty="0">
              <a:solidFill>
                <a:srgbClr val="578B18"/>
              </a:solidFill>
              <a:latin typeface="Impact" panose="020B0806030902050204" pitchFamily="34" charset="0"/>
              <a:ea typeface="方正舒体" panose="02010601030101010101" pitchFamily="2" charset="-122"/>
              <a:sym typeface="+mn-ea"/>
            </a:endParaRPr>
          </a:p>
        </p:txBody>
      </p:sp>
      <p:sp>
        <p:nvSpPr>
          <p:cNvPr id="35" name="文本框 34"/>
          <p:cNvSpPr txBox="1"/>
          <p:nvPr/>
        </p:nvSpPr>
        <p:spPr>
          <a:xfrm>
            <a:off x="4256564" y="3069749"/>
            <a:ext cx="566261" cy="461665"/>
          </a:xfrm>
          <a:prstGeom prst="rect">
            <a:avLst/>
          </a:prstGeom>
          <a:noFill/>
        </p:spPr>
        <p:txBody>
          <a:bodyPr wrap="square" rtlCol="0">
            <a:spAutoFit/>
          </a:bodyPr>
          <a:lstStyle/>
          <a:p>
            <a:pPr algn="ctr">
              <a:defRPr/>
            </a:pPr>
            <a:r>
              <a:rPr lang="en-US" altLang="zh-CN" sz="2400" dirty="0">
                <a:solidFill>
                  <a:srgbClr val="578B18"/>
                </a:solidFill>
                <a:latin typeface="Impact" panose="020B0806030902050204" pitchFamily="34" charset="0"/>
                <a:ea typeface="方正舒体" panose="02010601030101010101" pitchFamily="2" charset="-122"/>
                <a:sym typeface="+mn-ea"/>
              </a:rPr>
              <a:t>04</a:t>
            </a:r>
            <a:endParaRPr lang="en-US" altLang="zh-CN" sz="2400" b="1" dirty="0">
              <a:solidFill>
                <a:srgbClr val="578B18"/>
              </a:solidFill>
              <a:latin typeface="Impact" panose="020B0806030902050204" pitchFamily="34" charset="0"/>
              <a:ea typeface="方正舒体" panose="02010601030101010101" pitchFamily="2" charset="-122"/>
              <a:sym typeface="+mn-ea"/>
            </a:endParaRPr>
          </a:p>
        </p:txBody>
      </p:sp>
      <p:sp>
        <p:nvSpPr>
          <p:cNvPr id="2" name="文本框 1"/>
          <p:cNvSpPr txBox="1"/>
          <p:nvPr/>
        </p:nvSpPr>
        <p:spPr>
          <a:xfrm>
            <a:off x="4288949" y="3711099"/>
            <a:ext cx="566261" cy="460375"/>
          </a:xfrm>
          <a:prstGeom prst="rect">
            <a:avLst/>
          </a:prstGeom>
          <a:noFill/>
        </p:spPr>
        <p:txBody>
          <a:bodyPr wrap="square" rtlCol="0">
            <a:spAutoFit/>
          </a:bodyPr>
          <a:p>
            <a:pPr algn="ctr">
              <a:defRPr/>
            </a:pPr>
            <a:r>
              <a:rPr lang="en-US" altLang="zh-CN" sz="2400" dirty="0">
                <a:solidFill>
                  <a:srgbClr val="578B18"/>
                </a:solidFill>
                <a:latin typeface="Impact" panose="020B0806030902050204" pitchFamily="34" charset="0"/>
                <a:ea typeface="方正舒体" panose="02010601030101010101" pitchFamily="2" charset="-122"/>
                <a:sym typeface="+mn-ea"/>
              </a:rPr>
              <a:t>05</a:t>
            </a:r>
            <a:endParaRPr lang="en-US" altLang="zh-CN" sz="2400" b="1" dirty="0">
              <a:solidFill>
                <a:srgbClr val="578B18"/>
              </a:solidFill>
              <a:latin typeface="Impact" panose="020B0806030902050204" pitchFamily="34" charset="0"/>
              <a:ea typeface="方正舒体" panose="02010601030101010101" pitchFamily="2" charset="-122"/>
              <a:sym typeface="+mn-ea"/>
            </a:endParaRPr>
          </a:p>
        </p:txBody>
      </p:sp>
      <p:sp>
        <p:nvSpPr>
          <p:cNvPr id="3" name="文本框 2"/>
          <p:cNvSpPr txBox="1"/>
          <p:nvPr/>
        </p:nvSpPr>
        <p:spPr>
          <a:xfrm>
            <a:off x="4970781" y="3710781"/>
            <a:ext cx="2490311" cy="414020"/>
          </a:xfrm>
          <a:prstGeom prst="rect">
            <a:avLst/>
          </a:prstGeom>
          <a:noFill/>
        </p:spPr>
        <p:txBody>
          <a:bodyPr wrap="square" rtlCol="0">
            <a:spAutoFit/>
          </a:bodyPr>
          <a:p>
            <a:r>
              <a:rPr lang="zh-CN" altLang="en-US" sz="2100" b="1">
                <a:solidFill>
                  <a:srgbClr val="578B18"/>
                </a:solidFill>
                <a:latin typeface="微软雅黑" panose="020B0503020204020204" charset="-122"/>
                <a:ea typeface="微软雅黑" panose="020B0503020204020204" charset="-122"/>
                <a:sym typeface="+mn-ea"/>
              </a:rPr>
              <a:t>总结</a:t>
            </a:r>
            <a:endParaRPr lang="zh-CN" altLang="en-US" sz="2100" b="1">
              <a:solidFill>
                <a:srgbClr val="578B18"/>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1+#ppt_w/2"/>
                                          </p:val>
                                        </p:tav>
                                        <p:tav tm="100000">
                                          <p:val>
                                            <p:strVal val="#ppt_x"/>
                                          </p:val>
                                        </p:tav>
                                      </p:tavLst>
                                    </p:anim>
                                    <p:anim calcmode="lin" valueType="num">
                                      <p:cBhvr additive="base">
                                        <p:cTn id="38" dur="500" fill="hold"/>
                                        <p:tgtEl>
                                          <p:spTgt spid="28"/>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1+#ppt_w/2"/>
                                          </p:val>
                                        </p:tav>
                                        <p:tav tm="100000">
                                          <p:val>
                                            <p:strVal val="#ppt_x"/>
                                          </p:val>
                                        </p:tav>
                                      </p:tavLst>
                                    </p:anim>
                                    <p:anim calcmode="lin" valueType="num">
                                      <p:cBhvr additive="base">
                                        <p:cTn id="42" dur="500" fill="hold"/>
                                        <p:tgtEl>
                                          <p:spTgt spid="29"/>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500" fill="hold"/>
                                        <p:tgtEl>
                                          <p:spTgt spid="32"/>
                                        </p:tgtEl>
                                        <p:attrNameLst>
                                          <p:attrName>ppt_x</p:attrName>
                                        </p:attrNameLst>
                                      </p:cBhvr>
                                      <p:tavLst>
                                        <p:tav tm="0">
                                          <p:val>
                                            <p:strVal val="1+#ppt_w/2"/>
                                          </p:val>
                                        </p:tav>
                                        <p:tav tm="100000">
                                          <p:val>
                                            <p:strVal val="#ppt_x"/>
                                          </p:val>
                                        </p:tav>
                                      </p:tavLst>
                                    </p:anim>
                                    <p:anim calcmode="lin" valueType="num">
                                      <p:cBhvr additive="base">
                                        <p:cTn id="46" dur="500" fill="hold"/>
                                        <p:tgtEl>
                                          <p:spTgt spid="32"/>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fill="hold"/>
                                        <p:tgtEl>
                                          <p:spTgt spid="33"/>
                                        </p:tgtEl>
                                        <p:attrNameLst>
                                          <p:attrName>ppt_x</p:attrName>
                                        </p:attrNameLst>
                                      </p:cBhvr>
                                      <p:tavLst>
                                        <p:tav tm="0">
                                          <p:val>
                                            <p:strVal val="1+#ppt_w/2"/>
                                          </p:val>
                                        </p:tav>
                                        <p:tav tm="100000">
                                          <p:val>
                                            <p:strVal val="#ppt_x"/>
                                          </p:val>
                                        </p:tav>
                                      </p:tavLst>
                                    </p:anim>
                                    <p:anim calcmode="lin" valueType="num">
                                      <p:cBhvr additive="base">
                                        <p:cTn id="50" dur="500" fill="hold"/>
                                        <p:tgtEl>
                                          <p:spTgt spid="33"/>
                                        </p:tgtEl>
                                        <p:attrNameLst>
                                          <p:attrName>ppt_y</p:attrName>
                                        </p:attrNameLst>
                                      </p:cBhvr>
                                      <p:tavLst>
                                        <p:tav tm="0">
                                          <p:val>
                                            <p:strVal val="#ppt_y"/>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additive="base">
                                        <p:cTn id="53" dur="500" fill="hold"/>
                                        <p:tgtEl>
                                          <p:spTgt spid="2"/>
                                        </p:tgtEl>
                                        <p:attrNameLst>
                                          <p:attrName>ppt_x</p:attrName>
                                        </p:attrNameLst>
                                      </p:cBhvr>
                                      <p:tavLst>
                                        <p:tav tm="0">
                                          <p:val>
                                            <p:strVal val="#ppt_x"/>
                                          </p:val>
                                        </p:tav>
                                        <p:tav tm="100000">
                                          <p:val>
                                            <p:strVal val="#ppt_x"/>
                                          </p:val>
                                        </p:tav>
                                      </p:tavLst>
                                    </p:anim>
                                    <p:anim calcmode="lin" valueType="num">
                                      <p:cBhvr additive="base">
                                        <p:cTn id="54" dur="500" fill="hold"/>
                                        <p:tgtEl>
                                          <p:spTgt spid="2"/>
                                        </p:tgtEl>
                                        <p:attrNameLst>
                                          <p:attrName>ppt_y</p:attrName>
                                        </p:attrNameLst>
                                      </p:cBhvr>
                                      <p:tavLst>
                                        <p:tav tm="0">
                                          <p:val>
                                            <p:strVal val="1+#ppt_h/2"/>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1+#ppt_w/2"/>
                                          </p:val>
                                        </p:tav>
                                        <p:tav tm="100000">
                                          <p:val>
                                            <p:strVal val="#ppt_x"/>
                                          </p:val>
                                        </p:tav>
                                      </p:tavLst>
                                    </p:anim>
                                    <p:anim calcmode="lin" valueType="num">
                                      <p:cBhvr additive="base">
                                        <p:cTn id="5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34" grpId="0"/>
      <p:bldP spid="35" grpId="0"/>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21607" y="1919764"/>
            <a:ext cx="6148864" cy="714375"/>
          </a:xfrm>
          <a:prstGeom prst="rect">
            <a:avLst/>
          </a:prstGeom>
          <a:noFill/>
        </p:spPr>
        <p:txBody>
          <a:bodyPr wrap="square" rtlCol="0">
            <a:spAutoFit/>
          </a:bodyPr>
          <a:lstStyle/>
          <a:p>
            <a:pPr algn="ctr"/>
            <a:r>
              <a:rPr lang="zh-CN" altLang="en-US" sz="4050" b="1" dirty="0" smtClean="0">
                <a:solidFill>
                  <a:srgbClr val="578B18"/>
                </a:solidFill>
                <a:latin typeface="微软雅黑" panose="020B0503020204020204" charset="-122"/>
                <a:ea typeface="微软雅黑" panose="020B0503020204020204" charset="-122"/>
              </a:rPr>
              <a:t>谢谢各位老师给予指导</a:t>
            </a:r>
            <a:r>
              <a:rPr lang="en-US" altLang="zh-CN" sz="4050" b="1" dirty="0" smtClean="0">
                <a:solidFill>
                  <a:srgbClr val="578B18"/>
                </a:solidFill>
                <a:latin typeface="微软雅黑" panose="020B0503020204020204" charset="-122"/>
                <a:ea typeface="微软雅黑" panose="020B0503020204020204" charset="-122"/>
              </a:rPr>
              <a:t>!</a:t>
            </a:r>
            <a:endParaRPr lang="en-US" altLang="zh-CN" sz="4050" b="1" dirty="0" smtClean="0">
              <a:solidFill>
                <a:srgbClr val="578B18"/>
              </a:solidFill>
              <a:latin typeface="微软雅黑" panose="020B0503020204020204" charset="-122"/>
              <a:ea typeface="微软雅黑" panose="020B0503020204020204" charset="-122"/>
            </a:endParaRPr>
          </a:p>
        </p:txBody>
      </p:sp>
      <p:sp>
        <p:nvSpPr>
          <p:cNvPr id="5" name="文本框 4"/>
          <p:cNvSpPr txBox="1"/>
          <p:nvPr/>
        </p:nvSpPr>
        <p:spPr>
          <a:xfrm>
            <a:off x="2656047" y="2885123"/>
            <a:ext cx="1582579" cy="275590"/>
          </a:xfrm>
          <a:prstGeom prst="rect">
            <a:avLst/>
          </a:prstGeom>
          <a:noFill/>
          <a:ln w="9525">
            <a:noFill/>
            <a:miter/>
          </a:ln>
          <a:effectLst/>
        </p:spPr>
        <p:txBody>
          <a:bodyPr vert="horz" wrap="square" anchor="t">
            <a:spAutoFit/>
          </a:bodyPr>
          <a:lstStyle/>
          <a:p>
            <a:pPr lvl="0" algn="ctr" eaLnBrk="0" latinLnBrk="0" hangingPunct="0"/>
            <a:r>
              <a:rPr lang="zh-CN" altLang="en-US" sz="1200" b="1" dirty="0">
                <a:solidFill>
                  <a:srgbClr val="578B18"/>
                </a:solidFill>
                <a:latin typeface="微软雅黑" panose="020B0503020204020204" charset="-122"/>
                <a:ea typeface="微软雅黑" panose="020B0503020204020204" charset="-122"/>
              </a:rPr>
              <a:t>答辩人：姚夏</a:t>
            </a:r>
            <a:endParaRPr lang="en-US" altLang="zh-CN" sz="1200" b="1" dirty="0">
              <a:solidFill>
                <a:srgbClr val="578B18"/>
              </a:solidFill>
              <a:latin typeface="微软雅黑" panose="020B0503020204020204" charset="-122"/>
              <a:ea typeface="微软雅黑" panose="020B0503020204020204" charset="-122"/>
            </a:endParaRPr>
          </a:p>
        </p:txBody>
      </p:sp>
      <p:sp>
        <p:nvSpPr>
          <p:cNvPr id="6" name="文本框 5"/>
          <p:cNvSpPr txBox="1"/>
          <p:nvPr/>
        </p:nvSpPr>
        <p:spPr>
          <a:xfrm>
            <a:off x="5163503" y="2897982"/>
            <a:ext cx="1124426" cy="275590"/>
          </a:xfrm>
          <a:prstGeom prst="rect">
            <a:avLst/>
          </a:prstGeom>
          <a:noFill/>
          <a:ln w="9525">
            <a:noFill/>
            <a:miter/>
          </a:ln>
          <a:effectLst/>
        </p:spPr>
        <p:txBody>
          <a:bodyPr vert="horz" wrap="square" anchor="t">
            <a:spAutoFit/>
          </a:bodyPr>
          <a:lstStyle/>
          <a:p>
            <a:pPr lvl="0" algn="l" eaLnBrk="0" latinLnBrk="0" hangingPunct="0"/>
            <a:r>
              <a:rPr lang="zh-CN" altLang="en-US" sz="1200" b="1" dirty="0">
                <a:solidFill>
                  <a:srgbClr val="578B18"/>
                </a:solidFill>
                <a:latin typeface="微软雅黑" panose="020B0503020204020204" charset="-122"/>
                <a:ea typeface="微软雅黑" panose="020B0503020204020204" charset="-122"/>
              </a:rPr>
              <a:t>导师：袁小华</a:t>
            </a:r>
            <a:endParaRPr lang="zh-CN" altLang="en-US" sz="1200" b="1" dirty="0">
              <a:solidFill>
                <a:srgbClr val="578B18"/>
              </a:solidFill>
              <a:latin typeface="微软雅黑" panose="020B0503020204020204" charset="-122"/>
              <a:ea typeface="微软雅黑" panose="020B0503020204020204" charset="-122"/>
            </a:endParaRPr>
          </a:p>
        </p:txBody>
      </p:sp>
      <p:sp>
        <p:nvSpPr>
          <p:cNvPr id="8" name="Freeform 15"/>
          <p:cNvSpPr>
            <a:spLocks noEditPoints="1"/>
          </p:cNvSpPr>
          <p:nvPr/>
        </p:nvSpPr>
        <p:spPr bwMode="auto">
          <a:xfrm>
            <a:off x="4983481" y="2902744"/>
            <a:ext cx="185261" cy="191453"/>
          </a:xfrm>
          <a:custGeom>
            <a:avLst/>
            <a:gdLst>
              <a:gd name="T0" fmla="*/ 641 w 792"/>
              <a:gd name="T1" fmla="*/ 278 h 954"/>
              <a:gd name="T2" fmla="*/ 639 w 792"/>
              <a:gd name="T3" fmla="*/ 331 h 954"/>
              <a:gd name="T4" fmla="*/ 623 w 792"/>
              <a:gd name="T5" fmla="*/ 376 h 954"/>
              <a:gd name="T6" fmla="*/ 598 w 792"/>
              <a:gd name="T7" fmla="*/ 403 h 954"/>
              <a:gd name="T8" fmla="*/ 559 w 792"/>
              <a:gd name="T9" fmla="*/ 497 h 954"/>
              <a:gd name="T10" fmla="*/ 516 w 792"/>
              <a:gd name="T11" fmla="*/ 546 h 954"/>
              <a:gd name="T12" fmla="*/ 481 w 792"/>
              <a:gd name="T13" fmla="*/ 567 h 954"/>
              <a:gd name="T14" fmla="*/ 387 w 792"/>
              <a:gd name="T15" fmla="*/ 573 h 954"/>
              <a:gd name="T16" fmla="*/ 313 w 792"/>
              <a:gd name="T17" fmla="*/ 567 h 954"/>
              <a:gd name="T18" fmla="*/ 258 w 792"/>
              <a:gd name="T19" fmla="*/ 534 h 954"/>
              <a:gd name="T20" fmla="*/ 217 w 792"/>
              <a:gd name="T21" fmla="*/ 473 h 954"/>
              <a:gd name="T22" fmla="*/ 182 w 792"/>
              <a:gd name="T23" fmla="*/ 397 h 954"/>
              <a:gd name="T24" fmla="*/ 160 w 792"/>
              <a:gd name="T25" fmla="*/ 364 h 954"/>
              <a:gd name="T26" fmla="*/ 150 w 792"/>
              <a:gd name="T27" fmla="*/ 288 h 954"/>
              <a:gd name="T28" fmla="*/ 164 w 792"/>
              <a:gd name="T29" fmla="*/ 268 h 954"/>
              <a:gd name="T30" fmla="*/ 160 w 792"/>
              <a:gd name="T31" fmla="*/ 161 h 954"/>
              <a:gd name="T32" fmla="*/ 188 w 792"/>
              <a:gd name="T33" fmla="*/ 71 h 954"/>
              <a:gd name="T34" fmla="*/ 240 w 792"/>
              <a:gd name="T35" fmla="*/ 30 h 954"/>
              <a:gd name="T36" fmla="*/ 336 w 792"/>
              <a:gd name="T37" fmla="*/ 4 h 954"/>
              <a:gd name="T38" fmla="*/ 442 w 792"/>
              <a:gd name="T39" fmla="*/ 4 h 954"/>
              <a:gd name="T40" fmla="*/ 539 w 792"/>
              <a:gd name="T41" fmla="*/ 28 h 954"/>
              <a:gd name="T42" fmla="*/ 598 w 792"/>
              <a:gd name="T43" fmla="*/ 71 h 954"/>
              <a:gd name="T44" fmla="*/ 633 w 792"/>
              <a:gd name="T45" fmla="*/ 170 h 954"/>
              <a:gd name="T46" fmla="*/ 623 w 792"/>
              <a:gd name="T47" fmla="*/ 268 h 954"/>
              <a:gd name="T48" fmla="*/ 448 w 792"/>
              <a:gd name="T49" fmla="*/ 819 h 954"/>
              <a:gd name="T50" fmla="*/ 696 w 792"/>
              <a:gd name="T51" fmla="*/ 628 h 954"/>
              <a:gd name="T52" fmla="*/ 743 w 792"/>
              <a:gd name="T53" fmla="*/ 702 h 954"/>
              <a:gd name="T54" fmla="*/ 790 w 792"/>
              <a:gd name="T55" fmla="*/ 864 h 954"/>
              <a:gd name="T56" fmla="*/ 792 w 792"/>
              <a:gd name="T57" fmla="*/ 954 h 954"/>
              <a:gd name="T58" fmla="*/ 6 w 792"/>
              <a:gd name="T59" fmla="*/ 872 h 954"/>
              <a:gd name="T60" fmla="*/ 37 w 792"/>
              <a:gd name="T61" fmla="*/ 735 h 954"/>
              <a:gd name="T62" fmla="*/ 82 w 792"/>
              <a:gd name="T63" fmla="*/ 653 h 954"/>
              <a:gd name="T64" fmla="*/ 362 w 792"/>
              <a:gd name="T65" fmla="*/ 817 h 954"/>
              <a:gd name="T66" fmla="*/ 369 w 792"/>
              <a:gd name="T67" fmla="*/ 616 h 954"/>
              <a:gd name="T68" fmla="*/ 547 w 792"/>
              <a:gd name="T69" fmla="*/ 225 h 954"/>
              <a:gd name="T70" fmla="*/ 446 w 792"/>
              <a:gd name="T71" fmla="*/ 235 h 954"/>
              <a:gd name="T72" fmla="*/ 340 w 792"/>
              <a:gd name="T73" fmla="*/ 209 h 954"/>
              <a:gd name="T74" fmla="*/ 307 w 792"/>
              <a:gd name="T75" fmla="*/ 206 h 954"/>
              <a:gd name="T76" fmla="*/ 246 w 792"/>
              <a:gd name="T77" fmla="*/ 221 h 954"/>
              <a:gd name="T78" fmla="*/ 223 w 792"/>
              <a:gd name="T79" fmla="*/ 299 h 954"/>
              <a:gd name="T80" fmla="*/ 193 w 792"/>
              <a:gd name="T81" fmla="*/ 299 h 954"/>
              <a:gd name="T82" fmla="*/ 195 w 792"/>
              <a:gd name="T83" fmla="*/ 340 h 954"/>
              <a:gd name="T84" fmla="*/ 205 w 792"/>
              <a:gd name="T85" fmla="*/ 364 h 954"/>
              <a:gd name="T86" fmla="*/ 229 w 792"/>
              <a:gd name="T87" fmla="*/ 385 h 954"/>
              <a:gd name="T88" fmla="*/ 262 w 792"/>
              <a:gd name="T89" fmla="*/ 473 h 954"/>
              <a:gd name="T90" fmla="*/ 299 w 792"/>
              <a:gd name="T91" fmla="*/ 518 h 954"/>
              <a:gd name="T92" fmla="*/ 344 w 792"/>
              <a:gd name="T93" fmla="*/ 532 h 954"/>
              <a:gd name="T94" fmla="*/ 455 w 792"/>
              <a:gd name="T95" fmla="*/ 530 h 954"/>
              <a:gd name="T96" fmla="*/ 500 w 792"/>
              <a:gd name="T97" fmla="*/ 507 h 954"/>
              <a:gd name="T98" fmla="*/ 537 w 792"/>
              <a:gd name="T99" fmla="*/ 456 h 954"/>
              <a:gd name="T100" fmla="*/ 563 w 792"/>
              <a:gd name="T101" fmla="*/ 374 h 954"/>
              <a:gd name="T102" fmla="*/ 584 w 792"/>
              <a:gd name="T103" fmla="*/ 362 h 954"/>
              <a:gd name="T104" fmla="*/ 598 w 792"/>
              <a:gd name="T105" fmla="*/ 327 h 954"/>
              <a:gd name="T106" fmla="*/ 596 w 792"/>
              <a:gd name="T107" fmla="*/ 299 h 954"/>
              <a:gd name="T108" fmla="*/ 565 w 792"/>
              <a:gd name="T109" fmla="*/ 28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2" h="954">
                <a:moveTo>
                  <a:pt x="623" y="268"/>
                </a:moveTo>
                <a:lnTo>
                  <a:pt x="623" y="268"/>
                </a:lnTo>
                <a:lnTo>
                  <a:pt x="631" y="272"/>
                </a:lnTo>
                <a:lnTo>
                  <a:pt x="641" y="278"/>
                </a:lnTo>
                <a:lnTo>
                  <a:pt x="641" y="288"/>
                </a:lnTo>
                <a:lnTo>
                  <a:pt x="641" y="288"/>
                </a:lnTo>
                <a:lnTo>
                  <a:pt x="641" y="311"/>
                </a:lnTo>
                <a:lnTo>
                  <a:pt x="639" y="331"/>
                </a:lnTo>
                <a:lnTo>
                  <a:pt x="635" y="348"/>
                </a:lnTo>
                <a:lnTo>
                  <a:pt x="629" y="364"/>
                </a:lnTo>
                <a:lnTo>
                  <a:pt x="629" y="364"/>
                </a:lnTo>
                <a:lnTo>
                  <a:pt x="623" y="376"/>
                </a:lnTo>
                <a:lnTo>
                  <a:pt x="616" y="387"/>
                </a:lnTo>
                <a:lnTo>
                  <a:pt x="608" y="397"/>
                </a:lnTo>
                <a:lnTo>
                  <a:pt x="598" y="403"/>
                </a:lnTo>
                <a:lnTo>
                  <a:pt x="598" y="403"/>
                </a:lnTo>
                <a:lnTo>
                  <a:pt x="590" y="430"/>
                </a:lnTo>
                <a:lnTo>
                  <a:pt x="582" y="454"/>
                </a:lnTo>
                <a:lnTo>
                  <a:pt x="571" y="477"/>
                </a:lnTo>
                <a:lnTo>
                  <a:pt x="559" y="497"/>
                </a:lnTo>
                <a:lnTo>
                  <a:pt x="559" y="497"/>
                </a:lnTo>
                <a:lnTo>
                  <a:pt x="545" y="520"/>
                </a:lnTo>
                <a:lnTo>
                  <a:pt x="526" y="538"/>
                </a:lnTo>
                <a:lnTo>
                  <a:pt x="516" y="546"/>
                </a:lnTo>
                <a:lnTo>
                  <a:pt x="506" y="554"/>
                </a:lnTo>
                <a:lnTo>
                  <a:pt x="494" y="561"/>
                </a:lnTo>
                <a:lnTo>
                  <a:pt x="481" y="567"/>
                </a:lnTo>
                <a:lnTo>
                  <a:pt x="481" y="567"/>
                </a:lnTo>
                <a:lnTo>
                  <a:pt x="465" y="569"/>
                </a:lnTo>
                <a:lnTo>
                  <a:pt x="442" y="573"/>
                </a:lnTo>
                <a:lnTo>
                  <a:pt x="416" y="573"/>
                </a:lnTo>
                <a:lnTo>
                  <a:pt x="387" y="573"/>
                </a:lnTo>
                <a:lnTo>
                  <a:pt x="387" y="573"/>
                </a:lnTo>
                <a:lnTo>
                  <a:pt x="360" y="573"/>
                </a:lnTo>
                <a:lnTo>
                  <a:pt x="334" y="571"/>
                </a:lnTo>
                <a:lnTo>
                  <a:pt x="313" y="567"/>
                </a:lnTo>
                <a:lnTo>
                  <a:pt x="299" y="563"/>
                </a:lnTo>
                <a:lnTo>
                  <a:pt x="299" y="563"/>
                </a:lnTo>
                <a:lnTo>
                  <a:pt x="276" y="550"/>
                </a:lnTo>
                <a:lnTo>
                  <a:pt x="258" y="534"/>
                </a:lnTo>
                <a:lnTo>
                  <a:pt x="242" y="516"/>
                </a:lnTo>
                <a:lnTo>
                  <a:pt x="227" y="493"/>
                </a:lnTo>
                <a:lnTo>
                  <a:pt x="227" y="493"/>
                </a:lnTo>
                <a:lnTo>
                  <a:pt x="217" y="473"/>
                </a:lnTo>
                <a:lnTo>
                  <a:pt x="209" y="450"/>
                </a:lnTo>
                <a:lnTo>
                  <a:pt x="195" y="405"/>
                </a:lnTo>
                <a:lnTo>
                  <a:pt x="195" y="405"/>
                </a:lnTo>
                <a:lnTo>
                  <a:pt x="182" y="397"/>
                </a:lnTo>
                <a:lnTo>
                  <a:pt x="174" y="389"/>
                </a:lnTo>
                <a:lnTo>
                  <a:pt x="166" y="378"/>
                </a:lnTo>
                <a:lnTo>
                  <a:pt x="160" y="364"/>
                </a:lnTo>
                <a:lnTo>
                  <a:pt x="160" y="364"/>
                </a:lnTo>
                <a:lnTo>
                  <a:pt x="156" y="350"/>
                </a:lnTo>
                <a:lnTo>
                  <a:pt x="152" y="331"/>
                </a:lnTo>
                <a:lnTo>
                  <a:pt x="150" y="311"/>
                </a:lnTo>
                <a:lnTo>
                  <a:pt x="150" y="288"/>
                </a:lnTo>
                <a:lnTo>
                  <a:pt x="150" y="278"/>
                </a:lnTo>
                <a:lnTo>
                  <a:pt x="158" y="272"/>
                </a:lnTo>
                <a:lnTo>
                  <a:pt x="158" y="272"/>
                </a:lnTo>
                <a:lnTo>
                  <a:pt x="164" y="268"/>
                </a:lnTo>
                <a:lnTo>
                  <a:pt x="164" y="268"/>
                </a:lnTo>
                <a:lnTo>
                  <a:pt x="162" y="227"/>
                </a:lnTo>
                <a:lnTo>
                  <a:pt x="160" y="192"/>
                </a:lnTo>
                <a:lnTo>
                  <a:pt x="160" y="161"/>
                </a:lnTo>
                <a:lnTo>
                  <a:pt x="164" y="135"/>
                </a:lnTo>
                <a:lnTo>
                  <a:pt x="168" y="112"/>
                </a:lnTo>
                <a:lnTo>
                  <a:pt x="176" y="92"/>
                </a:lnTo>
                <a:lnTo>
                  <a:pt x="188" y="71"/>
                </a:lnTo>
                <a:lnTo>
                  <a:pt x="203" y="53"/>
                </a:lnTo>
                <a:lnTo>
                  <a:pt x="203" y="53"/>
                </a:lnTo>
                <a:lnTo>
                  <a:pt x="219" y="41"/>
                </a:lnTo>
                <a:lnTo>
                  <a:pt x="240" y="30"/>
                </a:lnTo>
                <a:lnTo>
                  <a:pt x="262" y="20"/>
                </a:lnTo>
                <a:lnTo>
                  <a:pt x="285" y="14"/>
                </a:lnTo>
                <a:lnTo>
                  <a:pt x="311" y="8"/>
                </a:lnTo>
                <a:lnTo>
                  <a:pt x="336" y="4"/>
                </a:lnTo>
                <a:lnTo>
                  <a:pt x="362" y="2"/>
                </a:lnTo>
                <a:lnTo>
                  <a:pt x="389" y="0"/>
                </a:lnTo>
                <a:lnTo>
                  <a:pt x="416" y="2"/>
                </a:lnTo>
                <a:lnTo>
                  <a:pt x="442" y="4"/>
                </a:lnTo>
                <a:lnTo>
                  <a:pt x="469" y="8"/>
                </a:lnTo>
                <a:lnTo>
                  <a:pt x="494" y="12"/>
                </a:lnTo>
                <a:lnTo>
                  <a:pt x="518" y="20"/>
                </a:lnTo>
                <a:lnTo>
                  <a:pt x="539" y="28"/>
                </a:lnTo>
                <a:lnTo>
                  <a:pt x="559" y="39"/>
                </a:lnTo>
                <a:lnTo>
                  <a:pt x="577" y="49"/>
                </a:lnTo>
                <a:lnTo>
                  <a:pt x="577" y="49"/>
                </a:lnTo>
                <a:lnTo>
                  <a:pt x="598" y="71"/>
                </a:lnTo>
                <a:lnTo>
                  <a:pt x="612" y="94"/>
                </a:lnTo>
                <a:lnTo>
                  <a:pt x="623" y="116"/>
                </a:lnTo>
                <a:lnTo>
                  <a:pt x="629" y="143"/>
                </a:lnTo>
                <a:lnTo>
                  <a:pt x="633" y="170"/>
                </a:lnTo>
                <a:lnTo>
                  <a:pt x="633" y="200"/>
                </a:lnTo>
                <a:lnTo>
                  <a:pt x="629" y="233"/>
                </a:lnTo>
                <a:lnTo>
                  <a:pt x="623" y="268"/>
                </a:lnTo>
                <a:lnTo>
                  <a:pt x="623" y="268"/>
                </a:lnTo>
                <a:close/>
                <a:moveTo>
                  <a:pt x="440" y="616"/>
                </a:moveTo>
                <a:lnTo>
                  <a:pt x="442" y="643"/>
                </a:lnTo>
                <a:lnTo>
                  <a:pt x="426" y="669"/>
                </a:lnTo>
                <a:lnTo>
                  <a:pt x="448" y="819"/>
                </a:lnTo>
                <a:lnTo>
                  <a:pt x="541" y="618"/>
                </a:lnTo>
                <a:lnTo>
                  <a:pt x="684" y="614"/>
                </a:lnTo>
                <a:lnTo>
                  <a:pt x="684" y="614"/>
                </a:lnTo>
                <a:lnTo>
                  <a:pt x="696" y="628"/>
                </a:lnTo>
                <a:lnTo>
                  <a:pt x="709" y="645"/>
                </a:lnTo>
                <a:lnTo>
                  <a:pt x="721" y="661"/>
                </a:lnTo>
                <a:lnTo>
                  <a:pt x="733" y="681"/>
                </a:lnTo>
                <a:lnTo>
                  <a:pt x="743" y="702"/>
                </a:lnTo>
                <a:lnTo>
                  <a:pt x="754" y="722"/>
                </a:lnTo>
                <a:lnTo>
                  <a:pt x="770" y="769"/>
                </a:lnTo>
                <a:lnTo>
                  <a:pt x="782" y="817"/>
                </a:lnTo>
                <a:lnTo>
                  <a:pt x="790" y="864"/>
                </a:lnTo>
                <a:lnTo>
                  <a:pt x="792" y="911"/>
                </a:lnTo>
                <a:lnTo>
                  <a:pt x="792" y="931"/>
                </a:lnTo>
                <a:lnTo>
                  <a:pt x="792" y="954"/>
                </a:lnTo>
                <a:lnTo>
                  <a:pt x="792" y="954"/>
                </a:lnTo>
                <a:lnTo>
                  <a:pt x="0" y="954"/>
                </a:lnTo>
                <a:lnTo>
                  <a:pt x="0" y="954"/>
                </a:lnTo>
                <a:lnTo>
                  <a:pt x="2" y="915"/>
                </a:lnTo>
                <a:lnTo>
                  <a:pt x="6" y="872"/>
                </a:lnTo>
                <a:lnTo>
                  <a:pt x="12" y="827"/>
                </a:lnTo>
                <a:lnTo>
                  <a:pt x="23" y="782"/>
                </a:lnTo>
                <a:lnTo>
                  <a:pt x="29" y="757"/>
                </a:lnTo>
                <a:lnTo>
                  <a:pt x="37" y="735"/>
                </a:lnTo>
                <a:lnTo>
                  <a:pt x="47" y="712"/>
                </a:lnTo>
                <a:lnTo>
                  <a:pt x="57" y="692"/>
                </a:lnTo>
                <a:lnTo>
                  <a:pt x="68" y="671"/>
                </a:lnTo>
                <a:lnTo>
                  <a:pt x="82" y="653"/>
                </a:lnTo>
                <a:lnTo>
                  <a:pt x="96" y="634"/>
                </a:lnTo>
                <a:lnTo>
                  <a:pt x="113" y="618"/>
                </a:lnTo>
                <a:lnTo>
                  <a:pt x="242" y="620"/>
                </a:lnTo>
                <a:lnTo>
                  <a:pt x="362" y="817"/>
                </a:lnTo>
                <a:lnTo>
                  <a:pt x="385" y="669"/>
                </a:lnTo>
                <a:lnTo>
                  <a:pt x="369" y="643"/>
                </a:lnTo>
                <a:lnTo>
                  <a:pt x="369" y="616"/>
                </a:lnTo>
                <a:lnTo>
                  <a:pt x="369" y="616"/>
                </a:lnTo>
                <a:lnTo>
                  <a:pt x="405" y="614"/>
                </a:lnTo>
                <a:lnTo>
                  <a:pt x="440" y="616"/>
                </a:lnTo>
                <a:lnTo>
                  <a:pt x="440" y="616"/>
                </a:lnTo>
                <a:close/>
                <a:moveTo>
                  <a:pt x="547" y="225"/>
                </a:moveTo>
                <a:lnTo>
                  <a:pt x="547" y="225"/>
                </a:lnTo>
                <a:lnTo>
                  <a:pt x="500" y="231"/>
                </a:lnTo>
                <a:lnTo>
                  <a:pt x="473" y="235"/>
                </a:lnTo>
                <a:lnTo>
                  <a:pt x="446" y="235"/>
                </a:lnTo>
                <a:lnTo>
                  <a:pt x="420" y="233"/>
                </a:lnTo>
                <a:lnTo>
                  <a:pt x="391" y="229"/>
                </a:lnTo>
                <a:lnTo>
                  <a:pt x="365" y="221"/>
                </a:lnTo>
                <a:lnTo>
                  <a:pt x="340" y="209"/>
                </a:lnTo>
                <a:lnTo>
                  <a:pt x="340" y="209"/>
                </a:lnTo>
                <a:lnTo>
                  <a:pt x="330" y="204"/>
                </a:lnTo>
                <a:lnTo>
                  <a:pt x="319" y="204"/>
                </a:lnTo>
                <a:lnTo>
                  <a:pt x="307" y="206"/>
                </a:lnTo>
                <a:lnTo>
                  <a:pt x="295" y="211"/>
                </a:lnTo>
                <a:lnTo>
                  <a:pt x="270" y="217"/>
                </a:lnTo>
                <a:lnTo>
                  <a:pt x="258" y="221"/>
                </a:lnTo>
                <a:lnTo>
                  <a:pt x="246" y="221"/>
                </a:lnTo>
                <a:lnTo>
                  <a:pt x="246" y="221"/>
                </a:lnTo>
                <a:lnTo>
                  <a:pt x="233" y="249"/>
                </a:lnTo>
                <a:lnTo>
                  <a:pt x="225" y="282"/>
                </a:lnTo>
                <a:lnTo>
                  <a:pt x="223" y="299"/>
                </a:lnTo>
                <a:lnTo>
                  <a:pt x="205" y="297"/>
                </a:lnTo>
                <a:lnTo>
                  <a:pt x="205" y="297"/>
                </a:lnTo>
                <a:lnTo>
                  <a:pt x="193" y="299"/>
                </a:lnTo>
                <a:lnTo>
                  <a:pt x="193" y="299"/>
                </a:lnTo>
                <a:lnTo>
                  <a:pt x="188" y="301"/>
                </a:lnTo>
                <a:lnTo>
                  <a:pt x="188" y="301"/>
                </a:lnTo>
                <a:lnTo>
                  <a:pt x="190" y="327"/>
                </a:lnTo>
                <a:lnTo>
                  <a:pt x="195" y="340"/>
                </a:lnTo>
                <a:lnTo>
                  <a:pt x="197" y="350"/>
                </a:lnTo>
                <a:lnTo>
                  <a:pt x="197" y="350"/>
                </a:lnTo>
                <a:lnTo>
                  <a:pt x="201" y="358"/>
                </a:lnTo>
                <a:lnTo>
                  <a:pt x="205" y="364"/>
                </a:lnTo>
                <a:lnTo>
                  <a:pt x="211" y="368"/>
                </a:lnTo>
                <a:lnTo>
                  <a:pt x="217" y="370"/>
                </a:lnTo>
                <a:lnTo>
                  <a:pt x="227" y="374"/>
                </a:lnTo>
                <a:lnTo>
                  <a:pt x="229" y="385"/>
                </a:lnTo>
                <a:lnTo>
                  <a:pt x="229" y="385"/>
                </a:lnTo>
                <a:lnTo>
                  <a:pt x="244" y="432"/>
                </a:lnTo>
                <a:lnTo>
                  <a:pt x="252" y="454"/>
                </a:lnTo>
                <a:lnTo>
                  <a:pt x="262" y="473"/>
                </a:lnTo>
                <a:lnTo>
                  <a:pt x="262" y="473"/>
                </a:lnTo>
                <a:lnTo>
                  <a:pt x="272" y="491"/>
                </a:lnTo>
                <a:lnTo>
                  <a:pt x="285" y="505"/>
                </a:lnTo>
                <a:lnTo>
                  <a:pt x="299" y="518"/>
                </a:lnTo>
                <a:lnTo>
                  <a:pt x="315" y="526"/>
                </a:lnTo>
                <a:lnTo>
                  <a:pt x="315" y="526"/>
                </a:lnTo>
                <a:lnTo>
                  <a:pt x="326" y="530"/>
                </a:lnTo>
                <a:lnTo>
                  <a:pt x="344" y="532"/>
                </a:lnTo>
                <a:lnTo>
                  <a:pt x="387" y="534"/>
                </a:lnTo>
                <a:lnTo>
                  <a:pt x="387" y="534"/>
                </a:lnTo>
                <a:lnTo>
                  <a:pt x="436" y="532"/>
                </a:lnTo>
                <a:lnTo>
                  <a:pt x="455" y="530"/>
                </a:lnTo>
                <a:lnTo>
                  <a:pt x="467" y="528"/>
                </a:lnTo>
                <a:lnTo>
                  <a:pt x="467" y="528"/>
                </a:lnTo>
                <a:lnTo>
                  <a:pt x="485" y="520"/>
                </a:lnTo>
                <a:lnTo>
                  <a:pt x="500" y="507"/>
                </a:lnTo>
                <a:lnTo>
                  <a:pt x="514" y="493"/>
                </a:lnTo>
                <a:lnTo>
                  <a:pt x="526" y="477"/>
                </a:lnTo>
                <a:lnTo>
                  <a:pt x="526" y="477"/>
                </a:lnTo>
                <a:lnTo>
                  <a:pt x="537" y="456"/>
                </a:lnTo>
                <a:lnTo>
                  <a:pt x="545" y="434"/>
                </a:lnTo>
                <a:lnTo>
                  <a:pt x="553" y="409"/>
                </a:lnTo>
                <a:lnTo>
                  <a:pt x="561" y="385"/>
                </a:lnTo>
                <a:lnTo>
                  <a:pt x="563" y="374"/>
                </a:lnTo>
                <a:lnTo>
                  <a:pt x="573" y="370"/>
                </a:lnTo>
                <a:lnTo>
                  <a:pt x="573" y="370"/>
                </a:lnTo>
                <a:lnTo>
                  <a:pt x="580" y="366"/>
                </a:lnTo>
                <a:lnTo>
                  <a:pt x="584" y="362"/>
                </a:lnTo>
                <a:lnTo>
                  <a:pt x="588" y="356"/>
                </a:lnTo>
                <a:lnTo>
                  <a:pt x="592" y="350"/>
                </a:lnTo>
                <a:lnTo>
                  <a:pt x="592" y="350"/>
                </a:lnTo>
                <a:lnTo>
                  <a:pt x="598" y="327"/>
                </a:lnTo>
                <a:lnTo>
                  <a:pt x="600" y="301"/>
                </a:lnTo>
                <a:lnTo>
                  <a:pt x="600" y="301"/>
                </a:lnTo>
                <a:lnTo>
                  <a:pt x="596" y="299"/>
                </a:lnTo>
                <a:lnTo>
                  <a:pt x="596" y="299"/>
                </a:lnTo>
                <a:lnTo>
                  <a:pt x="586" y="297"/>
                </a:lnTo>
                <a:lnTo>
                  <a:pt x="567" y="299"/>
                </a:lnTo>
                <a:lnTo>
                  <a:pt x="565" y="280"/>
                </a:lnTo>
                <a:lnTo>
                  <a:pt x="565" y="280"/>
                </a:lnTo>
                <a:lnTo>
                  <a:pt x="557" y="252"/>
                </a:lnTo>
                <a:lnTo>
                  <a:pt x="547" y="225"/>
                </a:lnTo>
                <a:lnTo>
                  <a:pt x="547" y="225"/>
                </a:lnTo>
                <a:close/>
              </a:path>
            </a:pathLst>
          </a:custGeom>
          <a:solidFill>
            <a:srgbClr val="578B1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tx1">
                  <a:lumMod val="75000"/>
                  <a:lumOff val="25000"/>
                </a:schemeClr>
              </a:solidFill>
            </a:endParaRPr>
          </a:p>
        </p:txBody>
      </p:sp>
      <p:sp>
        <p:nvSpPr>
          <p:cNvPr id="9" name="Freeform 5"/>
          <p:cNvSpPr>
            <a:spLocks noEditPoints="1"/>
          </p:cNvSpPr>
          <p:nvPr/>
        </p:nvSpPr>
        <p:spPr bwMode="auto">
          <a:xfrm>
            <a:off x="2622405" y="2947620"/>
            <a:ext cx="231934" cy="152400"/>
          </a:xfrm>
          <a:custGeom>
            <a:avLst/>
            <a:gdLst>
              <a:gd name="T0" fmla="*/ 516 w 962"/>
              <a:gd name="T1" fmla="*/ 0 h 631"/>
              <a:gd name="T2" fmla="*/ 32 w 962"/>
              <a:gd name="T3" fmla="*/ 71 h 631"/>
              <a:gd name="T4" fmla="*/ 32 w 962"/>
              <a:gd name="T5" fmla="*/ 327 h 631"/>
              <a:gd name="T6" fmla="*/ 21 w 962"/>
              <a:gd name="T7" fmla="*/ 338 h 631"/>
              <a:gd name="T8" fmla="*/ 17 w 962"/>
              <a:gd name="T9" fmla="*/ 354 h 631"/>
              <a:gd name="T10" fmla="*/ 17 w 962"/>
              <a:gd name="T11" fmla="*/ 363 h 631"/>
              <a:gd name="T12" fmla="*/ 23 w 962"/>
              <a:gd name="T13" fmla="*/ 375 h 631"/>
              <a:gd name="T14" fmla="*/ 32 w 962"/>
              <a:gd name="T15" fmla="*/ 384 h 631"/>
              <a:gd name="T16" fmla="*/ 44 w 962"/>
              <a:gd name="T17" fmla="*/ 388 h 631"/>
              <a:gd name="T18" fmla="*/ 50 w 962"/>
              <a:gd name="T19" fmla="*/ 390 h 631"/>
              <a:gd name="T20" fmla="*/ 63 w 962"/>
              <a:gd name="T21" fmla="*/ 388 h 631"/>
              <a:gd name="T22" fmla="*/ 76 w 962"/>
              <a:gd name="T23" fmla="*/ 379 h 631"/>
              <a:gd name="T24" fmla="*/ 82 w 962"/>
              <a:gd name="T25" fmla="*/ 369 h 631"/>
              <a:gd name="T26" fmla="*/ 84 w 962"/>
              <a:gd name="T27" fmla="*/ 354 h 631"/>
              <a:gd name="T28" fmla="*/ 84 w 962"/>
              <a:gd name="T29" fmla="*/ 346 h 631"/>
              <a:gd name="T30" fmla="*/ 76 w 962"/>
              <a:gd name="T31" fmla="*/ 331 h 631"/>
              <a:gd name="T32" fmla="*/ 67 w 962"/>
              <a:gd name="T33" fmla="*/ 164 h 631"/>
              <a:gd name="T34" fmla="*/ 962 w 962"/>
              <a:gd name="T35" fmla="*/ 159 h 631"/>
              <a:gd name="T36" fmla="*/ 962 w 962"/>
              <a:gd name="T37" fmla="*/ 71 h 631"/>
              <a:gd name="T38" fmla="*/ 78 w 962"/>
              <a:gd name="T39" fmla="*/ 402 h 631"/>
              <a:gd name="T40" fmla="*/ 50 w 962"/>
              <a:gd name="T41" fmla="*/ 409 h 631"/>
              <a:gd name="T42" fmla="*/ 25 w 962"/>
              <a:gd name="T43" fmla="*/ 402 h 631"/>
              <a:gd name="T44" fmla="*/ 0 w 962"/>
              <a:gd name="T45" fmla="*/ 555 h 631"/>
              <a:gd name="T46" fmla="*/ 17 w 962"/>
              <a:gd name="T47" fmla="*/ 562 h 631"/>
              <a:gd name="T48" fmla="*/ 25 w 962"/>
              <a:gd name="T49" fmla="*/ 564 h 631"/>
              <a:gd name="T50" fmla="*/ 40 w 962"/>
              <a:gd name="T51" fmla="*/ 566 h 631"/>
              <a:gd name="T52" fmla="*/ 61 w 962"/>
              <a:gd name="T53" fmla="*/ 549 h 631"/>
              <a:gd name="T54" fmla="*/ 67 w 962"/>
              <a:gd name="T55" fmla="*/ 566 h 631"/>
              <a:gd name="T56" fmla="*/ 76 w 962"/>
              <a:gd name="T57" fmla="*/ 495 h 631"/>
              <a:gd name="T58" fmla="*/ 86 w 962"/>
              <a:gd name="T59" fmla="*/ 560 h 631"/>
              <a:gd name="T60" fmla="*/ 99 w 962"/>
              <a:gd name="T61" fmla="*/ 555 h 631"/>
              <a:gd name="T62" fmla="*/ 78 w 962"/>
              <a:gd name="T63" fmla="*/ 402 h 631"/>
              <a:gd name="T64" fmla="*/ 176 w 962"/>
              <a:gd name="T65" fmla="*/ 220 h 631"/>
              <a:gd name="T66" fmla="*/ 838 w 962"/>
              <a:gd name="T67" fmla="*/ 218 h 631"/>
              <a:gd name="T68" fmla="*/ 838 w 962"/>
              <a:gd name="T69" fmla="*/ 553 h 631"/>
              <a:gd name="T70" fmla="*/ 757 w 962"/>
              <a:gd name="T71" fmla="*/ 557 h 631"/>
              <a:gd name="T72" fmla="*/ 673 w 962"/>
              <a:gd name="T73" fmla="*/ 572 h 631"/>
              <a:gd name="T74" fmla="*/ 591 w 962"/>
              <a:gd name="T75" fmla="*/ 597 h 631"/>
              <a:gd name="T76" fmla="*/ 509 w 962"/>
              <a:gd name="T77" fmla="*/ 631 h 631"/>
              <a:gd name="T78" fmla="*/ 469 w 962"/>
              <a:gd name="T79" fmla="*/ 612 h 631"/>
              <a:gd name="T80" fmla="*/ 390 w 962"/>
              <a:gd name="T81" fmla="*/ 585 h 631"/>
              <a:gd name="T82" fmla="*/ 306 w 962"/>
              <a:gd name="T83" fmla="*/ 566 h 631"/>
              <a:gd name="T84" fmla="*/ 220 w 962"/>
              <a:gd name="T85" fmla="*/ 557 h 631"/>
              <a:gd name="T86" fmla="*/ 176 w 962"/>
              <a:gd name="T87" fmla="*/ 55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2" h="631">
                <a:moveTo>
                  <a:pt x="962" y="71"/>
                </a:moveTo>
                <a:lnTo>
                  <a:pt x="516" y="0"/>
                </a:lnTo>
                <a:lnTo>
                  <a:pt x="32" y="71"/>
                </a:lnTo>
                <a:lnTo>
                  <a:pt x="32" y="71"/>
                </a:lnTo>
                <a:lnTo>
                  <a:pt x="32" y="327"/>
                </a:lnTo>
                <a:lnTo>
                  <a:pt x="32" y="327"/>
                </a:lnTo>
                <a:lnTo>
                  <a:pt x="25" y="331"/>
                </a:lnTo>
                <a:lnTo>
                  <a:pt x="21" y="338"/>
                </a:lnTo>
                <a:lnTo>
                  <a:pt x="17" y="346"/>
                </a:lnTo>
                <a:lnTo>
                  <a:pt x="17" y="354"/>
                </a:lnTo>
                <a:lnTo>
                  <a:pt x="17" y="354"/>
                </a:lnTo>
                <a:lnTo>
                  <a:pt x="17" y="363"/>
                </a:lnTo>
                <a:lnTo>
                  <a:pt x="19" y="369"/>
                </a:lnTo>
                <a:lnTo>
                  <a:pt x="23" y="375"/>
                </a:lnTo>
                <a:lnTo>
                  <a:pt x="27" y="379"/>
                </a:lnTo>
                <a:lnTo>
                  <a:pt x="32" y="384"/>
                </a:lnTo>
                <a:lnTo>
                  <a:pt x="38" y="388"/>
                </a:lnTo>
                <a:lnTo>
                  <a:pt x="44" y="388"/>
                </a:lnTo>
                <a:lnTo>
                  <a:pt x="50" y="390"/>
                </a:lnTo>
                <a:lnTo>
                  <a:pt x="50" y="390"/>
                </a:lnTo>
                <a:lnTo>
                  <a:pt x="57" y="388"/>
                </a:lnTo>
                <a:lnTo>
                  <a:pt x="63" y="388"/>
                </a:lnTo>
                <a:lnTo>
                  <a:pt x="69" y="384"/>
                </a:lnTo>
                <a:lnTo>
                  <a:pt x="76" y="379"/>
                </a:lnTo>
                <a:lnTo>
                  <a:pt x="80" y="375"/>
                </a:lnTo>
                <a:lnTo>
                  <a:pt x="82" y="369"/>
                </a:lnTo>
                <a:lnTo>
                  <a:pt x="84" y="363"/>
                </a:lnTo>
                <a:lnTo>
                  <a:pt x="84" y="354"/>
                </a:lnTo>
                <a:lnTo>
                  <a:pt x="84" y="354"/>
                </a:lnTo>
                <a:lnTo>
                  <a:pt x="84" y="346"/>
                </a:lnTo>
                <a:lnTo>
                  <a:pt x="80" y="338"/>
                </a:lnTo>
                <a:lnTo>
                  <a:pt x="76" y="331"/>
                </a:lnTo>
                <a:lnTo>
                  <a:pt x="67" y="325"/>
                </a:lnTo>
                <a:lnTo>
                  <a:pt x="67" y="164"/>
                </a:lnTo>
                <a:lnTo>
                  <a:pt x="516" y="229"/>
                </a:lnTo>
                <a:lnTo>
                  <a:pt x="962" y="159"/>
                </a:lnTo>
                <a:lnTo>
                  <a:pt x="962" y="71"/>
                </a:lnTo>
                <a:lnTo>
                  <a:pt x="962" y="71"/>
                </a:lnTo>
                <a:close/>
                <a:moveTo>
                  <a:pt x="78" y="402"/>
                </a:moveTo>
                <a:lnTo>
                  <a:pt x="78" y="402"/>
                </a:lnTo>
                <a:lnTo>
                  <a:pt x="65" y="407"/>
                </a:lnTo>
                <a:lnTo>
                  <a:pt x="50" y="409"/>
                </a:lnTo>
                <a:lnTo>
                  <a:pt x="38" y="407"/>
                </a:lnTo>
                <a:lnTo>
                  <a:pt x="25" y="402"/>
                </a:lnTo>
                <a:lnTo>
                  <a:pt x="25" y="402"/>
                </a:lnTo>
                <a:lnTo>
                  <a:pt x="0" y="555"/>
                </a:lnTo>
                <a:lnTo>
                  <a:pt x="0" y="555"/>
                </a:lnTo>
                <a:lnTo>
                  <a:pt x="17" y="562"/>
                </a:lnTo>
                <a:lnTo>
                  <a:pt x="23" y="545"/>
                </a:lnTo>
                <a:lnTo>
                  <a:pt x="25" y="564"/>
                </a:lnTo>
                <a:lnTo>
                  <a:pt x="25" y="564"/>
                </a:lnTo>
                <a:lnTo>
                  <a:pt x="40" y="566"/>
                </a:lnTo>
                <a:lnTo>
                  <a:pt x="55" y="566"/>
                </a:lnTo>
                <a:lnTo>
                  <a:pt x="61" y="549"/>
                </a:lnTo>
                <a:lnTo>
                  <a:pt x="67" y="566"/>
                </a:lnTo>
                <a:lnTo>
                  <a:pt x="67" y="566"/>
                </a:lnTo>
                <a:lnTo>
                  <a:pt x="71" y="564"/>
                </a:lnTo>
                <a:lnTo>
                  <a:pt x="76" y="495"/>
                </a:lnTo>
                <a:lnTo>
                  <a:pt x="86" y="560"/>
                </a:lnTo>
                <a:lnTo>
                  <a:pt x="86" y="560"/>
                </a:lnTo>
                <a:lnTo>
                  <a:pt x="99" y="555"/>
                </a:lnTo>
                <a:lnTo>
                  <a:pt x="99" y="555"/>
                </a:lnTo>
                <a:lnTo>
                  <a:pt x="78" y="402"/>
                </a:lnTo>
                <a:lnTo>
                  <a:pt x="78" y="402"/>
                </a:lnTo>
                <a:close/>
                <a:moveTo>
                  <a:pt x="176" y="555"/>
                </a:moveTo>
                <a:lnTo>
                  <a:pt x="176" y="220"/>
                </a:lnTo>
                <a:lnTo>
                  <a:pt x="516" y="268"/>
                </a:lnTo>
                <a:lnTo>
                  <a:pt x="838" y="218"/>
                </a:lnTo>
                <a:lnTo>
                  <a:pt x="838" y="553"/>
                </a:lnTo>
                <a:lnTo>
                  <a:pt x="838" y="553"/>
                </a:lnTo>
                <a:lnTo>
                  <a:pt x="796" y="553"/>
                </a:lnTo>
                <a:lnTo>
                  <a:pt x="757" y="557"/>
                </a:lnTo>
                <a:lnTo>
                  <a:pt x="715" y="564"/>
                </a:lnTo>
                <a:lnTo>
                  <a:pt x="673" y="572"/>
                </a:lnTo>
                <a:lnTo>
                  <a:pt x="631" y="585"/>
                </a:lnTo>
                <a:lnTo>
                  <a:pt x="591" y="597"/>
                </a:lnTo>
                <a:lnTo>
                  <a:pt x="549" y="614"/>
                </a:lnTo>
                <a:lnTo>
                  <a:pt x="509" y="631"/>
                </a:lnTo>
                <a:lnTo>
                  <a:pt x="509" y="631"/>
                </a:lnTo>
                <a:lnTo>
                  <a:pt x="469" y="612"/>
                </a:lnTo>
                <a:lnTo>
                  <a:pt x="430" y="597"/>
                </a:lnTo>
                <a:lnTo>
                  <a:pt x="390" y="585"/>
                </a:lnTo>
                <a:lnTo>
                  <a:pt x="348" y="574"/>
                </a:lnTo>
                <a:lnTo>
                  <a:pt x="306" y="566"/>
                </a:lnTo>
                <a:lnTo>
                  <a:pt x="262" y="562"/>
                </a:lnTo>
                <a:lnTo>
                  <a:pt x="220" y="557"/>
                </a:lnTo>
                <a:lnTo>
                  <a:pt x="176" y="555"/>
                </a:lnTo>
                <a:lnTo>
                  <a:pt x="176" y="555"/>
                </a:lnTo>
                <a:close/>
              </a:path>
            </a:pathLst>
          </a:custGeom>
          <a:solidFill>
            <a:srgbClr val="578B1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tx1">
                  <a:lumMod val="75000"/>
                  <a:lumOff val="25000"/>
                </a:schemeClr>
              </a:solidFill>
            </a:endParaRPr>
          </a:p>
        </p:txBody>
      </p:sp>
      <p:pic>
        <p:nvPicPr>
          <p:cNvPr id="11" name="Time Will Tell.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9234781" y="0"/>
            <a:ext cx="336542" cy="336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38" presetClass="entr" presetSubtype="0" accel="50000" fill="hold" grpId="0" nodeType="clickEffect">
                                  <p:stCondLst>
                                    <p:cond delay="0"/>
                                  </p:stCondLst>
                                  <p:iterate type="lt">
                                    <p:tmPct val="50000"/>
                                  </p:iterate>
                                  <p:childTnLst>
                                    <p:set>
                                      <p:cBhvr>
                                        <p:cTn id="10" dur="1" fill="hold">
                                          <p:stCondLst>
                                            <p:cond delay="0"/>
                                          </p:stCondLst>
                                        </p:cTn>
                                        <p:tgtEl>
                                          <p:spTgt spid="4"/>
                                        </p:tgtEl>
                                        <p:attrNameLst>
                                          <p:attrName>style.visibility</p:attrName>
                                        </p:attrNameLst>
                                      </p:cBhvr>
                                      <p:to>
                                        <p:strVal val="visible"/>
                                      </p:to>
                                    </p:set>
                                    <p:set>
                                      <p:cBhvr>
                                        <p:cTn id="11" dur="455" fill="hold">
                                          <p:stCondLst>
                                            <p:cond delay="0"/>
                                          </p:stCondLst>
                                        </p:cTn>
                                        <p:tgtEl>
                                          <p:spTgt spid="4"/>
                                        </p:tgtEl>
                                        <p:attrNameLst>
                                          <p:attrName>style.rotation</p:attrName>
                                        </p:attrNameLst>
                                      </p:cBhvr>
                                      <p:to>
                                        <p:strVal val="-45.0"/>
                                      </p:to>
                                    </p:set>
                                    <p:anim calcmode="lin" valueType="num">
                                      <p:cBhvr>
                                        <p:cTn id="12" dur="455" fill="hold">
                                          <p:stCondLst>
                                            <p:cond delay="455"/>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13" dur="455"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14" dur="156" decel="50000" autoRev="1" fill="hold">
                                          <p:stCondLst>
                                            <p:cond delay="455"/>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15" dur="136" fill="hold">
                                          <p:stCondLst>
                                            <p:cond delay="864"/>
                                          </p:stCondLst>
                                        </p:cTn>
                                        <p:tgtEl>
                                          <p:spTgt spid="4"/>
                                        </p:tgtEl>
                                        <p:attrNameLst>
                                          <p:attrName>ppt_y</p:attrName>
                                        </p:attrNameLst>
                                      </p:cBhvr>
                                      <p:tavLst>
                                        <p:tav tm="0">
                                          <p:val>
                                            <p:strVal val="#ppt_y-(0.354*#ppt_w-0.172*#ppt_h)"/>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6" repeatCount="indefinite" fill="remove" display="0">
                  <p:stCondLst>
                    <p:cond delay="indefinite"/>
                  </p:stCondLst>
                  <p:endCondLst>
                    <p:cond evt="onStopAudio" delay="0">
                      <p:tgtEl>
                        <p:sldTgt/>
                      </p:tgtEl>
                    </p:cond>
                  </p:endCondLst>
                </p:cTn>
                <p:tgtEl>
                  <p:spTgt spid="11"/>
                </p:tgtEl>
              </p:cMediaNode>
            </p:audio>
          </p:childTnLst>
        </p:cTn>
      </p:par>
    </p:tnLst>
    <p:bldLst>
      <p:bldP spid="4" grpId="0"/>
      <p:bldP spid="5" grpId="0" bldLvl="0" animBg="1"/>
      <p:bldP spid="6" grpId="0" bldLvl="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4031" y="1559243"/>
            <a:ext cx="1772126" cy="1419619"/>
          </a:xfrm>
          <a:prstGeom prst="rect">
            <a:avLst/>
          </a:prstGeom>
          <a:noFill/>
        </p:spPr>
        <p:txBody>
          <a:bodyPr wrap="square" rtlCol="0">
            <a:spAutoFit/>
          </a:bodyPr>
          <a:lstStyle/>
          <a:p>
            <a:pPr algn="ctr">
              <a:defRPr/>
            </a:pPr>
            <a:r>
              <a:rPr lang="en-US" altLang="zh-CN" sz="8625" dirty="0">
                <a:solidFill>
                  <a:srgbClr val="578B18"/>
                </a:solidFill>
                <a:latin typeface="Impact" panose="020B0806030902050204" pitchFamily="34" charset="0"/>
                <a:ea typeface="方正舒体" panose="02010601030101010101" pitchFamily="2" charset="-122"/>
                <a:sym typeface="+mn-ea"/>
              </a:rPr>
              <a:t>01</a:t>
            </a:r>
            <a:endParaRPr lang="en-US" altLang="zh-CN" sz="8625" dirty="0">
              <a:solidFill>
                <a:srgbClr val="578B18"/>
              </a:solidFill>
              <a:latin typeface="Impact" panose="020B0806030902050204" pitchFamily="34" charset="0"/>
              <a:ea typeface="方正舒体" panose="02010601030101010101" pitchFamily="2" charset="-122"/>
              <a:sym typeface="+mn-ea"/>
            </a:endParaRPr>
          </a:p>
        </p:txBody>
      </p:sp>
      <p:sp>
        <p:nvSpPr>
          <p:cNvPr id="5" name="文本框 4"/>
          <p:cNvSpPr txBox="1"/>
          <p:nvPr/>
        </p:nvSpPr>
        <p:spPr>
          <a:xfrm>
            <a:off x="3311843" y="1946752"/>
            <a:ext cx="5193030" cy="645160"/>
          </a:xfrm>
          <a:prstGeom prst="rect">
            <a:avLst/>
          </a:prstGeom>
          <a:noFill/>
        </p:spPr>
        <p:txBody>
          <a:bodyPr wrap="square" rtlCol="0">
            <a:spAutoFit/>
          </a:bodyPr>
          <a:lstStyle/>
          <a:p>
            <a:r>
              <a:rPr lang="zh-CN" altLang="en-US" sz="3600" b="1">
                <a:solidFill>
                  <a:srgbClr val="578B18"/>
                </a:solidFill>
                <a:latin typeface="微软雅黑" panose="020B0503020204020204" charset="-122"/>
                <a:ea typeface="微软雅黑" panose="020B0503020204020204" charset="-122"/>
                <a:sym typeface="+mn-ea"/>
              </a:rPr>
              <a:t>开发背景、目的及意义</a:t>
            </a:r>
            <a:endParaRPr lang="zh-CN" altLang="en-US" sz="3600" b="1" dirty="0">
              <a:solidFill>
                <a:srgbClr val="578B18"/>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1" presetClass="entr" presetSubtype="0" fill="hold" grpId="0" nodeType="clickEffect">
                                  <p:stCondLst>
                                    <p:cond delay="0"/>
                                  </p:stCondLst>
                                  <p:iterate type="lt">
                                    <p:tmPct val="10000"/>
                                  </p:iterate>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5"/>
                                        </p:tgtEl>
                                        <p:attrNameLst>
                                          <p:attrName>ppt_y</p:attrName>
                                        </p:attrNameLst>
                                      </p:cBhvr>
                                      <p:tavLst>
                                        <p:tav tm="0">
                                          <p:val>
                                            <p:strVal val="#ppt_y"/>
                                          </p:val>
                                        </p:tav>
                                        <p:tav tm="100000">
                                          <p:val>
                                            <p:strVal val="#ppt_y"/>
                                          </p:val>
                                        </p:tav>
                                      </p:tavLst>
                                    </p:anim>
                                    <p:anim calcmode="lin" valueType="num">
                                      <p:cBhvr>
                                        <p:cTn id="16"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5105" y="171450"/>
            <a:ext cx="3244215" cy="368300"/>
          </a:xfrm>
          <a:prstGeom prst="rect">
            <a:avLst/>
          </a:prstGeom>
          <a:noFill/>
        </p:spPr>
        <p:txBody>
          <a:bodyPr wrap="square" rtlCol="0">
            <a:spAutoFit/>
          </a:bodyPr>
          <a:lstStyle/>
          <a:p>
            <a:r>
              <a:rPr lang="zh-CN" altLang="en-US" sz="1800" b="1" dirty="0">
                <a:solidFill>
                  <a:schemeClr val="tx1">
                    <a:lumMod val="65000"/>
                    <a:lumOff val="35000"/>
                  </a:schemeClr>
                </a:solidFill>
                <a:latin typeface="微软雅黑" panose="020B0503020204020204" charset="-122"/>
                <a:ea typeface="微软雅黑" panose="020B0503020204020204" charset="-122"/>
                <a:sym typeface="+mn-ea"/>
              </a:rPr>
              <a:t>开发背景、目的及意义</a:t>
            </a:r>
            <a:endParaRPr lang="zh-CN" altLang="en-US" sz="18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5" name="矩形 4"/>
          <p:cNvSpPr/>
          <p:nvPr/>
        </p:nvSpPr>
        <p:spPr>
          <a:xfrm>
            <a:off x="-2381" y="177166"/>
            <a:ext cx="89535"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 name="矩形 5"/>
          <p:cNvSpPr/>
          <p:nvPr/>
        </p:nvSpPr>
        <p:spPr>
          <a:xfrm>
            <a:off x="103346" y="177166"/>
            <a:ext cx="73343"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8" name="图片 7" descr="01 "/>
          <p:cNvPicPr>
            <a:picLocks noChangeAspect="1"/>
          </p:cNvPicPr>
          <p:nvPr/>
        </p:nvPicPr>
        <p:blipFill>
          <a:blip r:embed="rId1"/>
          <a:srcRect t="69813" r="45771"/>
          <a:stretch>
            <a:fillRect/>
          </a:stretch>
        </p:blipFill>
        <p:spPr>
          <a:xfrm>
            <a:off x="6446044" y="4544378"/>
            <a:ext cx="423863" cy="200025"/>
          </a:xfrm>
          <a:prstGeom prst="rect">
            <a:avLst/>
          </a:prstGeom>
        </p:spPr>
      </p:pic>
      <p:sp>
        <p:nvSpPr>
          <p:cNvPr id="24" name="文本框 141"/>
          <p:cNvSpPr txBox="1"/>
          <p:nvPr/>
        </p:nvSpPr>
        <p:spPr>
          <a:xfrm>
            <a:off x="482600" y="925830"/>
            <a:ext cx="8041640" cy="32918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sz="1600" dirty="0">
                <a:solidFill>
                  <a:schemeClr val="tx2"/>
                </a:solidFill>
                <a:latin typeface="微软雅黑" panose="020B0503020204020204" charset="-122"/>
                <a:ea typeface="微软雅黑" panose="020B0503020204020204" charset="-122"/>
                <a:sym typeface="+mn-ea"/>
              </a:rPr>
              <a:t>伴随着4G时代到来，技术的实现能够让人们在手机没有无线网络的情况下也能随心地使用手机来进行路线导航，查看地图等操作，但移动手机运营对手机流量收取的费用却使得这种极大地提高人们生活便捷程度的应用不能被越来越多的人所接受。根据可靠调查，与之前已经有的手机地图应用比较，已经有软件服务商发现了在线地图给人们生活带来的不便，推出了新的手机应用，并且在对路线的规划上能够能及时的响应用户的请求，更是能在不耗费用户任何流量的前提下，做到了节省手机内部存储空间、省电的新特性，让用户在网络环境不好的地方也能随时随地的使用手机地图的服务，满足了用户对电子地图需求的同时，也大大提高了手机地图的可用性。</a:t>
            </a:r>
            <a:endParaRPr lang="zh-CN" sz="1600" dirty="0">
              <a:solidFill>
                <a:schemeClr val="tx2"/>
              </a:solidFill>
              <a:latin typeface="微软雅黑" panose="020B0503020204020204" charset="-122"/>
              <a:ea typeface="微软雅黑" panose="020B0503020204020204" charset="-122"/>
              <a:sym typeface="+mn-ea"/>
            </a:endParaRPr>
          </a:p>
          <a:p>
            <a:endParaRPr lang="zh-CN" altLang="da-DK" sz="1600" dirty="0">
              <a:solidFill>
                <a:schemeClr val="tx2"/>
              </a:solidFill>
              <a:latin typeface="微软雅黑" panose="020B0503020204020204" charset="-122"/>
              <a:ea typeface="微软雅黑" panose="020B0503020204020204" charset="-122"/>
              <a:sym typeface="+mn-ea"/>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22" presetClass="entr" presetSubtype="8"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4031" y="1559243"/>
            <a:ext cx="1772126" cy="1419619"/>
          </a:xfrm>
          <a:prstGeom prst="rect">
            <a:avLst/>
          </a:prstGeom>
          <a:noFill/>
        </p:spPr>
        <p:txBody>
          <a:bodyPr wrap="square" rtlCol="0">
            <a:spAutoFit/>
          </a:bodyPr>
          <a:lstStyle/>
          <a:p>
            <a:pPr algn="ctr">
              <a:defRPr/>
            </a:pPr>
            <a:r>
              <a:rPr lang="en-US" altLang="zh-CN" sz="8625" dirty="0" smtClean="0">
                <a:solidFill>
                  <a:srgbClr val="578B18"/>
                </a:solidFill>
                <a:latin typeface="Impact" panose="020B0806030902050204" pitchFamily="34" charset="0"/>
                <a:ea typeface="方正舒体" panose="02010601030101010101" pitchFamily="2" charset="-122"/>
                <a:sym typeface="+mn-ea"/>
              </a:rPr>
              <a:t>02</a:t>
            </a:r>
            <a:endParaRPr lang="en-US" altLang="zh-CN" sz="8625" dirty="0">
              <a:solidFill>
                <a:srgbClr val="578B18"/>
              </a:solidFill>
              <a:latin typeface="Impact" panose="020B0806030902050204" pitchFamily="34" charset="0"/>
              <a:ea typeface="方正舒体" panose="02010601030101010101" pitchFamily="2" charset="-122"/>
              <a:sym typeface="+mn-ea"/>
            </a:endParaRPr>
          </a:p>
        </p:txBody>
      </p:sp>
      <p:sp>
        <p:nvSpPr>
          <p:cNvPr id="5" name="文本框 4"/>
          <p:cNvSpPr txBox="1"/>
          <p:nvPr/>
        </p:nvSpPr>
        <p:spPr>
          <a:xfrm>
            <a:off x="3334703" y="1946117"/>
            <a:ext cx="5193030" cy="646331"/>
          </a:xfrm>
          <a:prstGeom prst="rect">
            <a:avLst/>
          </a:prstGeom>
          <a:noFill/>
        </p:spPr>
        <p:txBody>
          <a:bodyPr wrap="square" rtlCol="0">
            <a:spAutoFit/>
          </a:bodyPr>
          <a:lstStyle/>
          <a:p>
            <a:r>
              <a:rPr lang="zh-CN" altLang="en-US" sz="3600" b="1" dirty="0" smtClean="0">
                <a:solidFill>
                  <a:srgbClr val="578B18"/>
                </a:solidFill>
                <a:latin typeface="微软雅黑" panose="020B0503020204020204" charset="-122"/>
                <a:ea typeface="微软雅黑" panose="020B0503020204020204" charset="-122"/>
                <a:sym typeface="+mn-ea"/>
              </a:rPr>
              <a:t>研究方法与思路</a:t>
            </a:r>
            <a:endParaRPr lang="zh-CN" altLang="en-US" sz="3600" b="1" dirty="0">
              <a:solidFill>
                <a:srgbClr val="578B18"/>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1" presetClass="entr" presetSubtype="0" fill="hold" grpId="0" nodeType="clickEffect">
                                  <p:stCondLst>
                                    <p:cond delay="0"/>
                                  </p:stCondLst>
                                  <p:iterate type="lt">
                                    <p:tmPct val="10000"/>
                                  </p:iterate>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5"/>
                                        </p:tgtEl>
                                        <p:attrNameLst>
                                          <p:attrName>ppt_y</p:attrName>
                                        </p:attrNameLst>
                                      </p:cBhvr>
                                      <p:tavLst>
                                        <p:tav tm="0">
                                          <p:val>
                                            <p:strVal val="#ppt_y"/>
                                          </p:val>
                                        </p:tav>
                                        <p:tav tm="100000">
                                          <p:val>
                                            <p:strVal val="#ppt_y"/>
                                          </p:val>
                                        </p:tav>
                                      </p:tavLst>
                                    </p:anim>
                                    <p:anim calcmode="lin" valueType="num">
                                      <p:cBhvr>
                                        <p:cTn id="16"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5264" y="171450"/>
            <a:ext cx="2261711" cy="368300"/>
          </a:xfrm>
          <a:prstGeom prst="rect">
            <a:avLst/>
          </a:prstGeom>
          <a:noFill/>
        </p:spPr>
        <p:txBody>
          <a:bodyPr wrap="square" rtlCol="0">
            <a:spAutoFit/>
          </a:bodyPr>
          <a:lstStyle/>
          <a:p>
            <a:r>
              <a:rPr lang="zh-CN" altLang="en-US" sz="1800" b="1" dirty="0">
                <a:solidFill>
                  <a:schemeClr val="tx1">
                    <a:lumMod val="65000"/>
                    <a:lumOff val="35000"/>
                  </a:schemeClr>
                </a:solidFill>
                <a:latin typeface="微软雅黑" panose="020B0503020204020204" charset="-122"/>
                <a:ea typeface="微软雅黑" panose="020B0503020204020204" charset="-122"/>
                <a:sym typeface="+mn-ea"/>
              </a:rPr>
              <a:t>研究方法和思路</a:t>
            </a:r>
            <a:endParaRPr lang="zh-CN" altLang="en-US" sz="18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5" name="矩形 4"/>
          <p:cNvSpPr/>
          <p:nvPr/>
        </p:nvSpPr>
        <p:spPr>
          <a:xfrm>
            <a:off x="-2381" y="177166"/>
            <a:ext cx="89535"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 name="矩形 5"/>
          <p:cNvSpPr/>
          <p:nvPr/>
        </p:nvSpPr>
        <p:spPr>
          <a:xfrm>
            <a:off x="103346" y="177166"/>
            <a:ext cx="73343"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 name="Shape 1624"/>
          <p:cNvSpPr/>
          <p:nvPr/>
        </p:nvSpPr>
        <p:spPr>
          <a:xfrm>
            <a:off x="1999738" y="1647825"/>
            <a:ext cx="5196206" cy="29098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730" y="16970"/>
                  <a:pt x="4055" y="13284"/>
                  <a:pt x="7055" y="10308"/>
                </a:cubicBezTo>
                <a:cubicBezTo>
                  <a:pt x="10098" y="7290"/>
                  <a:pt x="13901" y="4973"/>
                  <a:pt x="18380" y="2877"/>
                </a:cubicBezTo>
                <a:lnTo>
                  <a:pt x="18198" y="0"/>
                </a:lnTo>
                <a:lnTo>
                  <a:pt x="21600" y="4603"/>
                </a:lnTo>
                <a:lnTo>
                  <a:pt x="18924" y="11507"/>
                </a:lnTo>
                <a:lnTo>
                  <a:pt x="18743" y="8630"/>
                </a:lnTo>
                <a:cubicBezTo>
                  <a:pt x="14655" y="9764"/>
                  <a:pt x="11069" y="11155"/>
                  <a:pt x="8004" y="13185"/>
                </a:cubicBezTo>
                <a:cubicBezTo>
                  <a:pt x="4885" y="15251"/>
                  <a:pt x="2242" y="17999"/>
                  <a:pt x="0" y="21600"/>
                </a:cubicBezTo>
                <a:close/>
              </a:path>
            </a:pathLst>
          </a:custGeom>
          <a:solidFill>
            <a:srgbClr val="578B18"/>
          </a:solidFill>
          <a:ln w="12700">
            <a:miter lim="400000"/>
          </a:ln>
        </p:spPr>
        <p:txBody>
          <a:bodyPr lIns="0" tIns="0" rIns="0" bIns="0"/>
          <a:lstStyle/>
          <a:p>
            <a:pPr lvl="0"/>
            <a:endParaRPr sz="1300"/>
          </a:p>
        </p:txBody>
      </p:sp>
      <p:sp>
        <p:nvSpPr>
          <p:cNvPr id="8" name="Text Placeholder 3"/>
          <p:cNvSpPr txBox="1"/>
          <p:nvPr/>
        </p:nvSpPr>
        <p:spPr>
          <a:xfrm>
            <a:off x="507448" y="2951789"/>
            <a:ext cx="1564386" cy="306559"/>
          </a:xfrm>
          <a:prstGeom prst="rect">
            <a:avLst/>
          </a:prstGeom>
        </p:spPr>
        <p:txBody>
          <a:bodyPr anchor="ct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600" b="1" dirty="0">
                <a:solidFill>
                  <a:schemeClr val="tx1">
                    <a:lumMod val="75000"/>
                    <a:lumOff val="25000"/>
                  </a:schemeClr>
                </a:solidFill>
                <a:latin typeface="微软雅黑" panose="020B0503020204020204" charset="-122"/>
                <a:ea typeface="微软雅黑" panose="020B0503020204020204" charset="-122"/>
              </a:rPr>
              <a:t>需求分析</a:t>
            </a:r>
            <a:endParaRPr lang="zh-CN" altLang="en-US" sz="1600" b="1" dirty="0">
              <a:solidFill>
                <a:schemeClr val="tx1">
                  <a:lumMod val="75000"/>
                  <a:lumOff val="25000"/>
                </a:schemeClr>
              </a:solidFill>
              <a:latin typeface="微软雅黑" panose="020B0503020204020204" charset="-122"/>
              <a:ea typeface="微软雅黑" panose="020B0503020204020204" charset="-122"/>
            </a:endParaRPr>
          </a:p>
        </p:txBody>
      </p:sp>
      <p:sp>
        <p:nvSpPr>
          <p:cNvPr id="10" name="Shape 1626"/>
          <p:cNvSpPr/>
          <p:nvPr/>
        </p:nvSpPr>
        <p:spPr>
          <a:xfrm flipV="1">
            <a:off x="2386775" y="3111919"/>
            <a:ext cx="1" cy="1040216"/>
          </a:xfrm>
          <a:prstGeom prst="line">
            <a:avLst/>
          </a:prstGeom>
          <a:ln w="12700">
            <a:solidFill>
              <a:srgbClr val="A6AAA9"/>
            </a:solidFill>
            <a:miter lim="400000"/>
          </a:ln>
        </p:spPr>
        <p:txBody>
          <a:bodyPr lIns="19050" tIns="19050" rIns="19050" bIns="19050" anchor="ctr"/>
          <a:lstStyle/>
          <a:p>
            <a:pPr lvl="0"/>
            <a:endParaRPr sz="1300"/>
          </a:p>
        </p:txBody>
      </p:sp>
      <p:sp>
        <p:nvSpPr>
          <p:cNvPr id="11" name="Shape 1627"/>
          <p:cNvSpPr/>
          <p:nvPr/>
        </p:nvSpPr>
        <p:spPr>
          <a:xfrm flipV="1">
            <a:off x="3382967" y="1975933"/>
            <a:ext cx="1" cy="1477275"/>
          </a:xfrm>
          <a:prstGeom prst="line">
            <a:avLst/>
          </a:prstGeom>
          <a:ln w="12700">
            <a:solidFill>
              <a:srgbClr val="A6AAA9"/>
            </a:solidFill>
            <a:miter lim="400000"/>
          </a:ln>
        </p:spPr>
        <p:txBody>
          <a:bodyPr lIns="19050" tIns="19050" rIns="19050" bIns="19050" anchor="ctr"/>
          <a:lstStyle/>
          <a:p>
            <a:pPr lvl="0"/>
            <a:endParaRPr sz="1300"/>
          </a:p>
        </p:txBody>
      </p:sp>
      <p:sp>
        <p:nvSpPr>
          <p:cNvPr id="12" name="Shape 1628"/>
          <p:cNvSpPr/>
          <p:nvPr/>
        </p:nvSpPr>
        <p:spPr>
          <a:xfrm flipV="1">
            <a:off x="4343418" y="1472577"/>
            <a:ext cx="1" cy="1537162"/>
          </a:xfrm>
          <a:prstGeom prst="line">
            <a:avLst/>
          </a:prstGeom>
          <a:ln w="12700">
            <a:solidFill>
              <a:srgbClr val="A6AAA9"/>
            </a:solidFill>
            <a:miter lim="400000"/>
          </a:ln>
        </p:spPr>
        <p:txBody>
          <a:bodyPr lIns="19050" tIns="19050" rIns="19050" bIns="19050" anchor="ctr"/>
          <a:lstStyle/>
          <a:p>
            <a:pPr lvl="0"/>
            <a:endParaRPr sz="1300"/>
          </a:p>
        </p:txBody>
      </p:sp>
      <p:sp>
        <p:nvSpPr>
          <p:cNvPr id="13" name="Shape 1629"/>
          <p:cNvSpPr/>
          <p:nvPr/>
        </p:nvSpPr>
        <p:spPr>
          <a:xfrm flipV="1">
            <a:off x="5689110" y="2592413"/>
            <a:ext cx="1" cy="1020713"/>
          </a:xfrm>
          <a:prstGeom prst="line">
            <a:avLst/>
          </a:prstGeom>
          <a:ln w="12700">
            <a:solidFill>
              <a:srgbClr val="A6AAA9"/>
            </a:solidFill>
            <a:miter lim="400000"/>
          </a:ln>
        </p:spPr>
        <p:txBody>
          <a:bodyPr lIns="19050" tIns="19050" rIns="19050" bIns="19050" anchor="ctr"/>
          <a:lstStyle/>
          <a:p>
            <a:pPr lvl="0"/>
            <a:endParaRPr sz="1300"/>
          </a:p>
        </p:txBody>
      </p:sp>
      <p:sp>
        <p:nvSpPr>
          <p:cNvPr id="14" name="Shape 1630"/>
          <p:cNvSpPr/>
          <p:nvPr/>
        </p:nvSpPr>
        <p:spPr>
          <a:xfrm>
            <a:off x="2228247" y="2954713"/>
            <a:ext cx="317057" cy="3170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78B18"/>
          </a:solidFill>
          <a:ln w="12700" cap="flat">
            <a:noFill/>
            <a:miter lim="400000"/>
          </a:ln>
          <a:effectLst/>
        </p:spPr>
        <p:txBody>
          <a:bodyPr wrap="square" lIns="14288" tIns="14288" rIns="14288" bIns="14288" numCol="1" anchor="ctr">
            <a:noAutofit/>
          </a:bodyPr>
          <a:lstStyle/>
          <a:p>
            <a:pPr lvl="0"/>
            <a:endParaRPr sz="1300"/>
          </a:p>
        </p:txBody>
      </p:sp>
      <p:sp>
        <p:nvSpPr>
          <p:cNvPr id="15" name="Shape 1636"/>
          <p:cNvSpPr/>
          <p:nvPr/>
        </p:nvSpPr>
        <p:spPr>
          <a:xfrm>
            <a:off x="3221931" y="1802836"/>
            <a:ext cx="317058" cy="3170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78B18"/>
          </a:solidFill>
          <a:ln w="12700" cap="flat">
            <a:noFill/>
            <a:miter lim="400000"/>
          </a:ln>
          <a:effectLst/>
        </p:spPr>
        <p:txBody>
          <a:bodyPr wrap="square" lIns="14288" tIns="14288" rIns="14288" bIns="14288" numCol="1" anchor="ctr">
            <a:noAutofit/>
          </a:bodyPr>
          <a:lstStyle/>
          <a:p>
            <a:pPr lvl="0"/>
            <a:endParaRPr sz="1300"/>
          </a:p>
        </p:txBody>
      </p:sp>
      <p:sp>
        <p:nvSpPr>
          <p:cNvPr id="16" name="Shape 1642"/>
          <p:cNvSpPr/>
          <p:nvPr/>
        </p:nvSpPr>
        <p:spPr>
          <a:xfrm>
            <a:off x="4187009" y="1174572"/>
            <a:ext cx="317058" cy="3170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78B18"/>
          </a:solidFill>
          <a:ln w="12700" cap="flat">
            <a:noFill/>
            <a:miter lim="400000"/>
          </a:ln>
          <a:effectLst/>
        </p:spPr>
        <p:txBody>
          <a:bodyPr wrap="square" lIns="14288" tIns="14288" rIns="14288" bIns="14288" numCol="1" anchor="ctr">
            <a:noAutofit/>
          </a:bodyPr>
          <a:lstStyle/>
          <a:p>
            <a:pPr lvl="0"/>
            <a:endParaRPr sz="1300"/>
          </a:p>
        </p:txBody>
      </p:sp>
      <p:sp>
        <p:nvSpPr>
          <p:cNvPr id="17" name="Shape 1648"/>
          <p:cNvSpPr/>
          <p:nvPr/>
        </p:nvSpPr>
        <p:spPr>
          <a:xfrm>
            <a:off x="5529248" y="3484845"/>
            <a:ext cx="317058" cy="3170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78B18"/>
          </a:solidFill>
          <a:ln w="12700" cap="flat">
            <a:noFill/>
            <a:miter lim="400000"/>
          </a:ln>
          <a:effectLst/>
        </p:spPr>
        <p:txBody>
          <a:bodyPr wrap="square" lIns="14288" tIns="14288" rIns="14288" bIns="14288" numCol="1" anchor="ctr">
            <a:noAutofit/>
          </a:bodyPr>
          <a:lstStyle/>
          <a:p>
            <a:pPr lvl="0"/>
            <a:endParaRPr sz="1300"/>
          </a:p>
        </p:txBody>
      </p:sp>
      <p:sp>
        <p:nvSpPr>
          <p:cNvPr id="18" name="Shape 1653"/>
          <p:cNvSpPr/>
          <p:nvPr/>
        </p:nvSpPr>
        <p:spPr>
          <a:xfrm>
            <a:off x="2343445" y="4114971"/>
            <a:ext cx="86660" cy="866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19" name="Shape 1654"/>
          <p:cNvSpPr/>
          <p:nvPr/>
        </p:nvSpPr>
        <p:spPr>
          <a:xfrm>
            <a:off x="3315555" y="3387638"/>
            <a:ext cx="134823" cy="1348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20" name="Shape 1655"/>
          <p:cNvSpPr/>
          <p:nvPr/>
        </p:nvSpPr>
        <p:spPr>
          <a:xfrm>
            <a:off x="4256766" y="2925803"/>
            <a:ext cx="173305" cy="1733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21" name="Shape 1656"/>
          <p:cNvSpPr/>
          <p:nvPr/>
        </p:nvSpPr>
        <p:spPr>
          <a:xfrm>
            <a:off x="5579617" y="2487379"/>
            <a:ext cx="214313" cy="214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22" name="Text Placeholder 3"/>
          <p:cNvSpPr txBox="1"/>
          <p:nvPr/>
        </p:nvSpPr>
        <p:spPr>
          <a:xfrm>
            <a:off x="1371545" y="1812023"/>
            <a:ext cx="1687871"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zh-CN" altLang="en-US" sz="1600" b="1" dirty="0">
                <a:solidFill>
                  <a:schemeClr val="tx1">
                    <a:lumMod val="75000"/>
                    <a:lumOff val="25000"/>
                  </a:schemeClr>
                </a:solidFill>
                <a:latin typeface="微软雅黑" panose="020B0503020204020204" charset="-122"/>
                <a:ea typeface="微软雅黑" panose="020B0503020204020204" charset="-122"/>
              </a:rPr>
              <a:t>功能设计</a:t>
            </a:r>
            <a:endParaRPr lang="zh-CN" altLang="en-US" sz="1600" b="1" dirty="0">
              <a:solidFill>
                <a:schemeClr val="tx1">
                  <a:lumMod val="75000"/>
                  <a:lumOff val="25000"/>
                </a:schemeClr>
              </a:solidFill>
              <a:latin typeface="微软雅黑" panose="020B0503020204020204" charset="-122"/>
              <a:ea typeface="微软雅黑" panose="020B0503020204020204" charset="-122"/>
            </a:endParaRPr>
          </a:p>
        </p:txBody>
      </p:sp>
      <p:sp>
        <p:nvSpPr>
          <p:cNvPr id="24" name="Text Placeholder 3"/>
          <p:cNvSpPr txBox="1"/>
          <p:nvPr/>
        </p:nvSpPr>
        <p:spPr>
          <a:xfrm>
            <a:off x="4660474" y="1196615"/>
            <a:ext cx="1391589"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b="1" dirty="0">
                <a:solidFill>
                  <a:schemeClr val="tx1">
                    <a:lumMod val="75000"/>
                    <a:lumOff val="25000"/>
                  </a:schemeClr>
                </a:solidFill>
                <a:latin typeface="微软雅黑" panose="020B0503020204020204" charset="-122"/>
                <a:ea typeface="微软雅黑" panose="020B0503020204020204" charset="-122"/>
              </a:rPr>
              <a:t>功能实现</a:t>
            </a:r>
            <a:endParaRPr lang="zh-CN" altLang="en-US" sz="1600" b="1" dirty="0">
              <a:solidFill>
                <a:schemeClr val="tx1">
                  <a:lumMod val="75000"/>
                  <a:lumOff val="25000"/>
                </a:schemeClr>
              </a:solidFill>
              <a:latin typeface="微软雅黑" panose="020B0503020204020204" charset="-122"/>
              <a:ea typeface="微软雅黑" panose="020B0503020204020204" charset="-122"/>
            </a:endParaRPr>
          </a:p>
        </p:txBody>
      </p:sp>
      <p:sp>
        <p:nvSpPr>
          <p:cNvPr id="26" name="Text Placeholder 3"/>
          <p:cNvSpPr txBox="1"/>
          <p:nvPr/>
        </p:nvSpPr>
        <p:spPr>
          <a:xfrm>
            <a:off x="6004376" y="3505575"/>
            <a:ext cx="1390717"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b="1" dirty="0">
                <a:solidFill>
                  <a:schemeClr val="tx1">
                    <a:lumMod val="75000"/>
                    <a:lumOff val="25000"/>
                  </a:schemeClr>
                </a:solidFill>
                <a:latin typeface="微软雅黑" panose="020B0503020204020204" charset="-122"/>
                <a:ea typeface="微软雅黑" panose="020B0503020204020204" charset="-122"/>
              </a:rPr>
              <a:t>系统测试</a:t>
            </a:r>
            <a:endParaRPr lang="zh-CN" altLang="en-US" sz="1600" b="1" dirty="0">
              <a:solidFill>
                <a:schemeClr val="tx1">
                  <a:lumMod val="75000"/>
                  <a:lumOff val="25000"/>
                </a:schemeClr>
              </a:solidFill>
              <a:latin typeface="微软雅黑" panose="020B0503020204020204" charset="-122"/>
              <a:ea typeface="微软雅黑" panose="020B0503020204020204" charset="-122"/>
            </a:endParaRPr>
          </a:p>
        </p:txBody>
      </p:sp>
      <p:sp>
        <p:nvSpPr>
          <p:cNvPr id="28" name="Text Placeholder 4"/>
          <p:cNvSpPr txBox="1"/>
          <p:nvPr/>
        </p:nvSpPr>
        <p:spPr>
          <a:xfrm>
            <a:off x="2290347" y="3007902"/>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charset="-122"/>
                <a:ea typeface="微软雅黑" panose="020B0503020204020204" charset="-122"/>
              </a:rPr>
              <a:t>01</a:t>
            </a:r>
            <a:endParaRPr lang="id-ID" sz="1100" dirty="0">
              <a:solidFill>
                <a:srgbClr val="FCFCFC"/>
              </a:solidFill>
              <a:latin typeface="微软雅黑" panose="020B0503020204020204" charset="-122"/>
              <a:ea typeface="微软雅黑" panose="020B0503020204020204" charset="-122"/>
            </a:endParaRPr>
          </a:p>
        </p:txBody>
      </p:sp>
      <p:sp>
        <p:nvSpPr>
          <p:cNvPr id="29" name="Text Placeholder 4"/>
          <p:cNvSpPr txBox="1"/>
          <p:nvPr/>
        </p:nvSpPr>
        <p:spPr>
          <a:xfrm>
            <a:off x="3284033" y="1845469"/>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charset="-122"/>
                <a:ea typeface="微软雅黑" panose="020B0503020204020204" charset="-122"/>
              </a:rPr>
              <a:t>02</a:t>
            </a:r>
            <a:endParaRPr lang="id-ID" sz="1100" dirty="0">
              <a:solidFill>
                <a:srgbClr val="FCFCFC"/>
              </a:solidFill>
              <a:latin typeface="微软雅黑" panose="020B0503020204020204" charset="-122"/>
              <a:ea typeface="微软雅黑" panose="020B0503020204020204" charset="-122"/>
            </a:endParaRPr>
          </a:p>
        </p:txBody>
      </p:sp>
      <p:sp>
        <p:nvSpPr>
          <p:cNvPr id="30" name="Text Placeholder 4"/>
          <p:cNvSpPr txBox="1"/>
          <p:nvPr/>
        </p:nvSpPr>
        <p:spPr>
          <a:xfrm>
            <a:off x="4251948" y="1217207"/>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charset="-122"/>
                <a:ea typeface="微软雅黑" panose="020B0503020204020204" charset="-122"/>
              </a:rPr>
              <a:t>03</a:t>
            </a:r>
            <a:endParaRPr lang="id-ID" sz="1100" dirty="0">
              <a:solidFill>
                <a:srgbClr val="FCFCFC"/>
              </a:solidFill>
              <a:latin typeface="微软雅黑" panose="020B0503020204020204" charset="-122"/>
              <a:ea typeface="微软雅黑" panose="020B0503020204020204" charset="-122"/>
            </a:endParaRPr>
          </a:p>
        </p:txBody>
      </p:sp>
      <p:sp>
        <p:nvSpPr>
          <p:cNvPr id="31" name="Text Placeholder 4"/>
          <p:cNvSpPr txBox="1"/>
          <p:nvPr/>
        </p:nvSpPr>
        <p:spPr>
          <a:xfrm>
            <a:off x="5591350" y="3542960"/>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charset="-122"/>
                <a:ea typeface="微软雅黑" panose="020B0503020204020204" charset="-122"/>
              </a:rPr>
              <a:t>04</a:t>
            </a:r>
            <a:endParaRPr lang="id-ID" sz="1100" dirty="0">
              <a:solidFill>
                <a:srgbClr val="FCFCFC"/>
              </a:solidFill>
              <a:latin typeface="微软雅黑" panose="020B0503020204020204" charset="-122"/>
              <a:ea typeface="微软雅黑" panose="020B0503020204020204" charset="-122"/>
            </a:endParaRPr>
          </a:p>
        </p:txBody>
      </p:sp>
      <p:sp>
        <p:nvSpPr>
          <p:cNvPr id="32" name="Shape 1625"/>
          <p:cNvSpPr/>
          <p:nvPr/>
        </p:nvSpPr>
        <p:spPr>
          <a:xfrm>
            <a:off x="7276200" y="1603542"/>
            <a:ext cx="1040216" cy="1040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ADA5C"/>
          </a:solidFill>
          <a:ln w="12700">
            <a:miter lim="400000"/>
          </a:ln>
        </p:spPr>
        <p:txBody>
          <a:bodyPr lIns="0" tIns="0" rIns="0" bIns="0"/>
          <a:lstStyle/>
          <a:p>
            <a:pPr lvl="0"/>
            <a:endParaRPr sz="1300"/>
          </a:p>
        </p:txBody>
      </p:sp>
      <p:sp>
        <p:nvSpPr>
          <p:cNvPr id="33" name="Shape 1657"/>
          <p:cNvSpPr/>
          <p:nvPr/>
        </p:nvSpPr>
        <p:spPr>
          <a:xfrm>
            <a:off x="7641329" y="1743566"/>
            <a:ext cx="310148" cy="317057"/>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solidFill>
          <a:ln w="12700">
            <a:miter lim="400000"/>
          </a:ln>
        </p:spPr>
        <p:txBody>
          <a:bodyPr lIns="0" tIns="0" rIns="0" bIns="0" anchor="ctr"/>
          <a:lstStyle/>
          <a:p>
            <a:pPr lvl="0"/>
            <a:endParaRPr sz="1300"/>
          </a:p>
        </p:txBody>
      </p:sp>
      <p:sp>
        <p:nvSpPr>
          <p:cNvPr id="34" name="Text Placeholder 3"/>
          <p:cNvSpPr txBox="1"/>
          <p:nvPr/>
        </p:nvSpPr>
        <p:spPr>
          <a:xfrm>
            <a:off x="7407388" y="2103606"/>
            <a:ext cx="765012"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sz="1400" b="1" dirty="0">
                <a:solidFill>
                  <a:schemeClr val="bg1"/>
                </a:solidFill>
                <a:latin typeface="微软雅黑" panose="020B0503020204020204" charset="-122"/>
                <a:ea typeface="微软雅黑" panose="020B0503020204020204" charset="-122"/>
              </a:rPr>
              <a:t>开发完成</a:t>
            </a:r>
            <a:endParaRPr lang="zh-CN" sz="1400" b="1" dirty="0">
              <a:solidFill>
                <a:schemeClr val="bg1"/>
              </a:solidFill>
              <a:latin typeface="微软雅黑" panose="020B0503020204020204" charset="-122"/>
              <a:ea typeface="微软雅黑" panose="020B050302020402020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2000"/>
                            </p:stCondLst>
                            <p:childTnLst>
                              <p:par>
                                <p:cTn id="29" presetID="22" presetClass="entr" presetSubtype="4"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p:cTn id="40" dur="500" fill="hold"/>
                                        <p:tgtEl>
                                          <p:spTgt spid="28"/>
                                        </p:tgtEl>
                                        <p:attrNameLst>
                                          <p:attrName>ppt_w</p:attrName>
                                        </p:attrNameLst>
                                      </p:cBhvr>
                                      <p:tavLst>
                                        <p:tav tm="0">
                                          <p:val>
                                            <p:fltVal val="0"/>
                                          </p:val>
                                        </p:tav>
                                        <p:tav tm="100000">
                                          <p:val>
                                            <p:strVal val="#ppt_w"/>
                                          </p:val>
                                        </p:tav>
                                      </p:tavLst>
                                    </p:anim>
                                    <p:anim calcmode="lin" valueType="num">
                                      <p:cBhvr>
                                        <p:cTn id="41" dur="500" fill="hold"/>
                                        <p:tgtEl>
                                          <p:spTgt spid="28"/>
                                        </p:tgtEl>
                                        <p:attrNameLst>
                                          <p:attrName>ppt_h</p:attrName>
                                        </p:attrNameLst>
                                      </p:cBhvr>
                                      <p:tavLst>
                                        <p:tav tm="0">
                                          <p:val>
                                            <p:fltVal val="0"/>
                                          </p:val>
                                        </p:tav>
                                        <p:tav tm="100000">
                                          <p:val>
                                            <p:strVal val="#ppt_h"/>
                                          </p:val>
                                        </p:tav>
                                      </p:tavLst>
                                    </p:anim>
                                    <p:animEffect transition="in" filter="fade">
                                      <p:cBhvr>
                                        <p:cTn id="42" dur="500"/>
                                        <p:tgtEl>
                                          <p:spTgt spid="28"/>
                                        </p:tgtEl>
                                      </p:cBhvr>
                                    </p:animEffect>
                                  </p:childTnLst>
                                </p:cTn>
                              </p:par>
                            </p:childTnLst>
                          </p:cTn>
                        </p:par>
                        <p:par>
                          <p:cTn id="43" fill="hold">
                            <p:stCondLst>
                              <p:cond delay="3000"/>
                            </p:stCondLst>
                            <p:childTnLst>
                              <p:par>
                                <p:cTn id="44" presetID="18" presetClass="entr" presetSubtype="12" fill="hold" grpId="0" nodeType="afterEffect">
                                  <p:stCondLst>
                                    <p:cond delay="0"/>
                                  </p:stCondLst>
                                  <p:childTnLst>
                                    <p:set>
                                      <p:cBhvr>
                                        <p:cTn id="45" dur="1" fill="hold">
                                          <p:stCondLst>
                                            <p:cond delay="0"/>
                                          </p:stCondLst>
                                        </p:cTn>
                                        <p:tgtEl>
                                          <p:spTgt spid="8">
                                            <p:txEl>
                                              <p:pRg st="0" end="0"/>
                                            </p:txEl>
                                          </p:spTgt>
                                        </p:tgtEl>
                                        <p:attrNameLst>
                                          <p:attrName>style.visibility</p:attrName>
                                        </p:attrNameLst>
                                      </p:cBhvr>
                                      <p:to>
                                        <p:strVal val="visible"/>
                                      </p:to>
                                    </p:set>
                                    <p:animEffect transition="in" filter="strips(downLeft)">
                                      <p:cBhvr>
                                        <p:cTn id="46" dur="500"/>
                                        <p:tgtEl>
                                          <p:spTgt spid="8">
                                            <p:txEl>
                                              <p:pRg st="0" end="0"/>
                                            </p:txEl>
                                          </p:spTgt>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4000"/>
                            </p:stCondLst>
                            <p:childTnLst>
                              <p:par>
                                <p:cTn id="52" presetID="22" presetClass="entr" presetSubtype="4"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par>
                          <p:cTn id="55" fill="hold">
                            <p:stCondLst>
                              <p:cond delay="4500"/>
                            </p:stCondLst>
                            <p:childTnLst>
                              <p:par>
                                <p:cTn id="56" presetID="53" presetClass="entr" presetSubtype="16" fill="hold" grpId="0" nodeType="after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p:cTn id="58" dur="500" fill="hold"/>
                                        <p:tgtEl>
                                          <p:spTgt spid="15"/>
                                        </p:tgtEl>
                                        <p:attrNameLst>
                                          <p:attrName>ppt_w</p:attrName>
                                        </p:attrNameLst>
                                      </p:cBhvr>
                                      <p:tavLst>
                                        <p:tav tm="0">
                                          <p:val>
                                            <p:fltVal val="0"/>
                                          </p:val>
                                        </p:tav>
                                        <p:tav tm="100000">
                                          <p:val>
                                            <p:strVal val="#ppt_w"/>
                                          </p:val>
                                        </p:tav>
                                      </p:tavLst>
                                    </p:anim>
                                    <p:anim calcmode="lin" valueType="num">
                                      <p:cBhvr>
                                        <p:cTn id="59" dur="500" fill="hold"/>
                                        <p:tgtEl>
                                          <p:spTgt spid="15"/>
                                        </p:tgtEl>
                                        <p:attrNameLst>
                                          <p:attrName>ppt_h</p:attrName>
                                        </p:attrNameLst>
                                      </p:cBhvr>
                                      <p:tavLst>
                                        <p:tav tm="0">
                                          <p:val>
                                            <p:fltVal val="0"/>
                                          </p:val>
                                        </p:tav>
                                        <p:tav tm="100000">
                                          <p:val>
                                            <p:strVal val="#ppt_h"/>
                                          </p:val>
                                        </p:tav>
                                      </p:tavLst>
                                    </p:anim>
                                    <p:animEffect transition="in" filter="fade">
                                      <p:cBhvr>
                                        <p:cTn id="60" dur="500"/>
                                        <p:tgtEl>
                                          <p:spTgt spid="15"/>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Effect transition="in" filter="fade">
                                      <p:cBhvr>
                                        <p:cTn id="65" dur="500"/>
                                        <p:tgtEl>
                                          <p:spTgt spid="29"/>
                                        </p:tgtEl>
                                      </p:cBhvr>
                                    </p:animEffect>
                                  </p:childTnLst>
                                </p:cTn>
                              </p:par>
                            </p:childTnLst>
                          </p:cTn>
                        </p:par>
                        <p:par>
                          <p:cTn id="66" fill="hold">
                            <p:stCondLst>
                              <p:cond delay="5000"/>
                            </p:stCondLst>
                            <p:childTnLst>
                              <p:par>
                                <p:cTn id="67" presetID="18" presetClass="entr" presetSubtype="12" fill="hold" grpId="0" nodeType="after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strips(downLeft)">
                                      <p:cBhvr>
                                        <p:cTn id="69" dur="500"/>
                                        <p:tgtEl>
                                          <p:spTgt spid="22"/>
                                        </p:tgtEl>
                                      </p:cBhvr>
                                    </p:animEffect>
                                  </p:childTnLst>
                                </p:cTn>
                              </p:par>
                            </p:childTnLst>
                          </p:cTn>
                        </p:par>
                        <p:par>
                          <p:cTn id="70" fill="hold">
                            <p:stCondLst>
                              <p:cond delay="5500"/>
                            </p:stCondLst>
                            <p:childTnLst>
                              <p:par>
                                <p:cTn id="71" presetID="10" presetClass="entr" presetSubtype="0" fill="hold" grpId="0" nodeType="after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childTnLst>
                                </p:cTn>
                              </p:par>
                            </p:childTnLst>
                          </p:cTn>
                        </p:par>
                        <p:par>
                          <p:cTn id="74" fill="hold">
                            <p:stCondLst>
                              <p:cond delay="6000"/>
                            </p:stCondLst>
                            <p:childTnLst>
                              <p:par>
                                <p:cTn id="75" presetID="22" presetClass="entr" presetSubtype="4" fill="hold" grpId="0" nodeType="after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wipe(down)">
                                      <p:cBhvr>
                                        <p:cTn id="77" dur="500"/>
                                        <p:tgtEl>
                                          <p:spTgt spid="12"/>
                                        </p:tgtEl>
                                      </p:cBhvr>
                                    </p:animEffect>
                                  </p:childTnLst>
                                </p:cTn>
                              </p:par>
                            </p:childTnLst>
                          </p:cTn>
                        </p:par>
                        <p:par>
                          <p:cTn id="78" fill="hold">
                            <p:stCondLst>
                              <p:cond delay="6500"/>
                            </p:stCondLst>
                            <p:childTnLst>
                              <p:par>
                                <p:cTn id="79" presetID="53" presetClass="entr" presetSubtype="16" fill="hold" grpId="0" nodeType="after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p:cTn id="81" dur="500" fill="hold"/>
                                        <p:tgtEl>
                                          <p:spTgt spid="16"/>
                                        </p:tgtEl>
                                        <p:attrNameLst>
                                          <p:attrName>ppt_w</p:attrName>
                                        </p:attrNameLst>
                                      </p:cBhvr>
                                      <p:tavLst>
                                        <p:tav tm="0">
                                          <p:val>
                                            <p:fltVal val="0"/>
                                          </p:val>
                                        </p:tav>
                                        <p:tav tm="100000">
                                          <p:val>
                                            <p:strVal val="#ppt_w"/>
                                          </p:val>
                                        </p:tav>
                                      </p:tavLst>
                                    </p:anim>
                                    <p:anim calcmode="lin" valueType="num">
                                      <p:cBhvr>
                                        <p:cTn id="82" dur="500" fill="hold"/>
                                        <p:tgtEl>
                                          <p:spTgt spid="16"/>
                                        </p:tgtEl>
                                        <p:attrNameLst>
                                          <p:attrName>ppt_h</p:attrName>
                                        </p:attrNameLst>
                                      </p:cBhvr>
                                      <p:tavLst>
                                        <p:tav tm="0">
                                          <p:val>
                                            <p:fltVal val="0"/>
                                          </p:val>
                                        </p:tav>
                                        <p:tav tm="100000">
                                          <p:val>
                                            <p:strVal val="#ppt_h"/>
                                          </p:val>
                                        </p:tav>
                                      </p:tavLst>
                                    </p:anim>
                                    <p:animEffect transition="in" filter="fade">
                                      <p:cBhvr>
                                        <p:cTn id="83" dur="500"/>
                                        <p:tgtEl>
                                          <p:spTgt spid="16"/>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 calcmode="lin" valueType="num">
                                      <p:cBhvr>
                                        <p:cTn id="86" dur="500" fill="hold"/>
                                        <p:tgtEl>
                                          <p:spTgt spid="30"/>
                                        </p:tgtEl>
                                        <p:attrNameLst>
                                          <p:attrName>ppt_w</p:attrName>
                                        </p:attrNameLst>
                                      </p:cBhvr>
                                      <p:tavLst>
                                        <p:tav tm="0">
                                          <p:val>
                                            <p:fltVal val="0"/>
                                          </p:val>
                                        </p:tav>
                                        <p:tav tm="100000">
                                          <p:val>
                                            <p:strVal val="#ppt_w"/>
                                          </p:val>
                                        </p:tav>
                                      </p:tavLst>
                                    </p:anim>
                                    <p:anim calcmode="lin" valueType="num">
                                      <p:cBhvr>
                                        <p:cTn id="87" dur="500" fill="hold"/>
                                        <p:tgtEl>
                                          <p:spTgt spid="30"/>
                                        </p:tgtEl>
                                        <p:attrNameLst>
                                          <p:attrName>ppt_h</p:attrName>
                                        </p:attrNameLst>
                                      </p:cBhvr>
                                      <p:tavLst>
                                        <p:tav tm="0">
                                          <p:val>
                                            <p:fltVal val="0"/>
                                          </p:val>
                                        </p:tav>
                                        <p:tav tm="100000">
                                          <p:val>
                                            <p:strVal val="#ppt_h"/>
                                          </p:val>
                                        </p:tav>
                                      </p:tavLst>
                                    </p:anim>
                                    <p:animEffect transition="in" filter="fade">
                                      <p:cBhvr>
                                        <p:cTn id="88" dur="500"/>
                                        <p:tgtEl>
                                          <p:spTgt spid="30"/>
                                        </p:tgtEl>
                                      </p:cBhvr>
                                    </p:animEffect>
                                  </p:childTnLst>
                                </p:cTn>
                              </p:par>
                            </p:childTnLst>
                          </p:cTn>
                        </p:par>
                        <p:par>
                          <p:cTn id="89" fill="hold">
                            <p:stCondLst>
                              <p:cond delay="7000"/>
                            </p:stCondLst>
                            <p:childTnLst>
                              <p:par>
                                <p:cTn id="90" presetID="18" presetClass="entr" presetSubtype="6"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strips(downRight)">
                                      <p:cBhvr>
                                        <p:cTn id="92" dur="500"/>
                                        <p:tgtEl>
                                          <p:spTgt spid="24"/>
                                        </p:tgtEl>
                                      </p:cBhvr>
                                    </p:animEffect>
                                  </p:childTnLst>
                                </p:cTn>
                              </p:par>
                            </p:childTnLst>
                          </p:cTn>
                        </p:par>
                        <p:par>
                          <p:cTn id="93" fill="hold">
                            <p:stCondLst>
                              <p:cond delay="7500"/>
                            </p:stCondLst>
                            <p:childTnLst>
                              <p:par>
                                <p:cTn id="94" presetID="10" presetClass="entr" presetSubtype="0" fill="hold" grpId="0"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fade">
                                      <p:cBhvr>
                                        <p:cTn id="96" dur="500"/>
                                        <p:tgtEl>
                                          <p:spTgt spid="21"/>
                                        </p:tgtEl>
                                      </p:cBhvr>
                                    </p:animEffect>
                                  </p:childTnLst>
                                </p:cTn>
                              </p:par>
                            </p:childTnLst>
                          </p:cTn>
                        </p:par>
                        <p:par>
                          <p:cTn id="97" fill="hold">
                            <p:stCondLst>
                              <p:cond delay="8000"/>
                            </p:stCondLst>
                            <p:childTnLst>
                              <p:par>
                                <p:cTn id="98" presetID="22" presetClass="entr" presetSubtype="1" fill="hold" grpId="0" nodeType="afterEffect">
                                  <p:stCondLst>
                                    <p:cond delay="0"/>
                                  </p:stCondLst>
                                  <p:childTnLst>
                                    <p:set>
                                      <p:cBhvr>
                                        <p:cTn id="99" dur="1" fill="hold">
                                          <p:stCondLst>
                                            <p:cond delay="0"/>
                                          </p:stCondLst>
                                        </p:cTn>
                                        <p:tgtEl>
                                          <p:spTgt spid="13"/>
                                        </p:tgtEl>
                                        <p:attrNameLst>
                                          <p:attrName>style.visibility</p:attrName>
                                        </p:attrNameLst>
                                      </p:cBhvr>
                                      <p:to>
                                        <p:strVal val="visible"/>
                                      </p:to>
                                    </p:set>
                                    <p:animEffect transition="in" filter="wipe(up)">
                                      <p:cBhvr>
                                        <p:cTn id="100" dur="500"/>
                                        <p:tgtEl>
                                          <p:spTgt spid="13"/>
                                        </p:tgtEl>
                                      </p:cBhvr>
                                    </p:animEffect>
                                  </p:childTnLst>
                                </p:cTn>
                              </p:par>
                            </p:childTnLst>
                          </p:cTn>
                        </p:par>
                        <p:par>
                          <p:cTn id="101" fill="hold">
                            <p:stCondLst>
                              <p:cond delay="8500"/>
                            </p:stCondLst>
                            <p:childTnLst>
                              <p:par>
                                <p:cTn id="102" presetID="53" presetClass="entr" presetSubtype="16" fill="hold" grpId="0" nodeType="afterEffect">
                                  <p:stCondLst>
                                    <p:cond delay="0"/>
                                  </p:stCondLst>
                                  <p:childTnLst>
                                    <p:set>
                                      <p:cBhvr>
                                        <p:cTn id="103" dur="1" fill="hold">
                                          <p:stCondLst>
                                            <p:cond delay="0"/>
                                          </p:stCondLst>
                                        </p:cTn>
                                        <p:tgtEl>
                                          <p:spTgt spid="17"/>
                                        </p:tgtEl>
                                        <p:attrNameLst>
                                          <p:attrName>style.visibility</p:attrName>
                                        </p:attrNameLst>
                                      </p:cBhvr>
                                      <p:to>
                                        <p:strVal val="visible"/>
                                      </p:to>
                                    </p:set>
                                    <p:anim calcmode="lin" valueType="num">
                                      <p:cBhvr>
                                        <p:cTn id="104" dur="500" fill="hold"/>
                                        <p:tgtEl>
                                          <p:spTgt spid="17"/>
                                        </p:tgtEl>
                                        <p:attrNameLst>
                                          <p:attrName>ppt_w</p:attrName>
                                        </p:attrNameLst>
                                      </p:cBhvr>
                                      <p:tavLst>
                                        <p:tav tm="0">
                                          <p:val>
                                            <p:fltVal val="0"/>
                                          </p:val>
                                        </p:tav>
                                        <p:tav tm="100000">
                                          <p:val>
                                            <p:strVal val="#ppt_w"/>
                                          </p:val>
                                        </p:tav>
                                      </p:tavLst>
                                    </p:anim>
                                    <p:anim calcmode="lin" valueType="num">
                                      <p:cBhvr>
                                        <p:cTn id="105" dur="500" fill="hold"/>
                                        <p:tgtEl>
                                          <p:spTgt spid="17"/>
                                        </p:tgtEl>
                                        <p:attrNameLst>
                                          <p:attrName>ppt_h</p:attrName>
                                        </p:attrNameLst>
                                      </p:cBhvr>
                                      <p:tavLst>
                                        <p:tav tm="0">
                                          <p:val>
                                            <p:fltVal val="0"/>
                                          </p:val>
                                        </p:tav>
                                        <p:tav tm="100000">
                                          <p:val>
                                            <p:strVal val="#ppt_h"/>
                                          </p:val>
                                        </p:tav>
                                      </p:tavLst>
                                    </p:anim>
                                    <p:animEffect transition="in" filter="fade">
                                      <p:cBhvr>
                                        <p:cTn id="106" dur="500"/>
                                        <p:tgtEl>
                                          <p:spTgt spid="17"/>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 calcmode="lin" valueType="num">
                                      <p:cBhvr>
                                        <p:cTn id="109" dur="500" fill="hold"/>
                                        <p:tgtEl>
                                          <p:spTgt spid="31"/>
                                        </p:tgtEl>
                                        <p:attrNameLst>
                                          <p:attrName>ppt_w</p:attrName>
                                        </p:attrNameLst>
                                      </p:cBhvr>
                                      <p:tavLst>
                                        <p:tav tm="0">
                                          <p:val>
                                            <p:fltVal val="0"/>
                                          </p:val>
                                        </p:tav>
                                        <p:tav tm="100000">
                                          <p:val>
                                            <p:strVal val="#ppt_w"/>
                                          </p:val>
                                        </p:tav>
                                      </p:tavLst>
                                    </p:anim>
                                    <p:anim calcmode="lin" valueType="num">
                                      <p:cBhvr>
                                        <p:cTn id="110" dur="500" fill="hold"/>
                                        <p:tgtEl>
                                          <p:spTgt spid="31"/>
                                        </p:tgtEl>
                                        <p:attrNameLst>
                                          <p:attrName>ppt_h</p:attrName>
                                        </p:attrNameLst>
                                      </p:cBhvr>
                                      <p:tavLst>
                                        <p:tav tm="0">
                                          <p:val>
                                            <p:fltVal val="0"/>
                                          </p:val>
                                        </p:tav>
                                        <p:tav tm="100000">
                                          <p:val>
                                            <p:strVal val="#ppt_h"/>
                                          </p:val>
                                        </p:tav>
                                      </p:tavLst>
                                    </p:anim>
                                    <p:animEffect transition="in" filter="fade">
                                      <p:cBhvr>
                                        <p:cTn id="111" dur="500"/>
                                        <p:tgtEl>
                                          <p:spTgt spid="31"/>
                                        </p:tgtEl>
                                      </p:cBhvr>
                                    </p:animEffect>
                                  </p:childTnLst>
                                </p:cTn>
                              </p:par>
                            </p:childTnLst>
                          </p:cTn>
                        </p:par>
                        <p:par>
                          <p:cTn id="112" fill="hold">
                            <p:stCondLst>
                              <p:cond delay="9000"/>
                            </p:stCondLst>
                            <p:childTnLst>
                              <p:par>
                                <p:cTn id="113" presetID="18" presetClass="entr" presetSubtype="6" fill="hold" grpId="0" nodeType="after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strips(downRight)">
                                      <p:cBhvr>
                                        <p:cTn id="115" dur="500"/>
                                        <p:tgtEl>
                                          <p:spTgt spid="26"/>
                                        </p:tgtEl>
                                      </p:cBhvr>
                                    </p:animEffect>
                                  </p:childTnLst>
                                </p:cTn>
                              </p:par>
                            </p:childTnLst>
                          </p:cTn>
                        </p:par>
                        <p:par>
                          <p:cTn id="116" fill="hold">
                            <p:stCondLst>
                              <p:cond delay="9500"/>
                            </p:stCondLst>
                            <p:childTnLst>
                              <p:par>
                                <p:cTn id="117" presetID="1" presetClass="entr" presetSubtype="0" fill="hold" grpId="0" nodeType="afterEffect">
                                  <p:stCondLst>
                                    <p:cond delay="0"/>
                                  </p:stCondLst>
                                  <p:childTnLst>
                                    <p:set>
                                      <p:cBhvr>
                                        <p:cTn id="118" dur="1" fill="hold">
                                          <p:stCondLst>
                                            <p:cond delay="0"/>
                                          </p:stCondLst>
                                        </p:cTn>
                                        <p:tgtEl>
                                          <p:spTgt spid="32"/>
                                        </p:tgtEl>
                                        <p:attrNameLst>
                                          <p:attrName>style.visibility</p:attrName>
                                        </p:attrNameLst>
                                      </p:cBhvr>
                                      <p:to>
                                        <p:strVal val="visible"/>
                                      </p:to>
                                    </p:set>
                                  </p:childTnLst>
                                </p:cTn>
                              </p:par>
                              <p:par>
                                <p:cTn id="119" presetID="27" presetClass="emph" presetSubtype="0" fill="remove" grpId="1" nodeType="withEffect">
                                  <p:stCondLst>
                                    <p:cond delay="0"/>
                                  </p:stCondLst>
                                  <p:childTnLst>
                                    <p:animClr clrSpc="rgb" dir="cw">
                                      <p:cBhvr override="childStyle">
                                        <p:cTn id="120" dur="250" autoRev="1" fill="remove"/>
                                        <p:tgtEl>
                                          <p:spTgt spid="32"/>
                                        </p:tgtEl>
                                        <p:attrNameLst>
                                          <p:attrName>style.color</p:attrName>
                                        </p:attrNameLst>
                                      </p:cBhvr>
                                      <p:to>
                                        <a:schemeClr val="bg1"/>
                                      </p:to>
                                    </p:animClr>
                                    <p:animClr clrSpc="rgb" dir="cw">
                                      <p:cBhvr>
                                        <p:cTn id="121" dur="250" autoRev="1" fill="remove"/>
                                        <p:tgtEl>
                                          <p:spTgt spid="32"/>
                                        </p:tgtEl>
                                        <p:attrNameLst>
                                          <p:attrName>fillcolor</p:attrName>
                                        </p:attrNameLst>
                                      </p:cBhvr>
                                      <p:to>
                                        <a:schemeClr val="bg1"/>
                                      </p:to>
                                    </p:animClr>
                                    <p:set>
                                      <p:cBhvr>
                                        <p:cTn id="122" dur="250" autoRev="1" fill="remove"/>
                                        <p:tgtEl>
                                          <p:spTgt spid="32"/>
                                        </p:tgtEl>
                                        <p:attrNameLst>
                                          <p:attrName>fill.type</p:attrName>
                                        </p:attrNameLst>
                                      </p:cBhvr>
                                      <p:to>
                                        <p:strVal val="solid"/>
                                      </p:to>
                                    </p:set>
                                    <p:set>
                                      <p:cBhvr>
                                        <p:cTn id="123" dur="250" autoRev="1" fill="remove"/>
                                        <p:tgtEl>
                                          <p:spTgt spid="32"/>
                                        </p:tgtEl>
                                        <p:attrNameLst>
                                          <p:attrName>fill.on</p:attrName>
                                        </p:attrNameLst>
                                      </p:cBhvr>
                                      <p:to>
                                        <p:strVal val="true"/>
                                      </p:to>
                                    </p:set>
                                  </p:childTnLst>
                                </p:cTn>
                              </p:par>
                            </p:childTnLst>
                          </p:cTn>
                        </p:par>
                        <p:par>
                          <p:cTn id="124" fill="hold">
                            <p:stCondLst>
                              <p:cond delay="9500"/>
                            </p:stCondLst>
                            <p:childTnLst>
                              <p:par>
                                <p:cTn id="125" presetID="10" presetClass="entr" presetSubtype="0" fill="hold" grpId="0" nodeType="afterEffect">
                                  <p:stCondLst>
                                    <p:cond delay="0"/>
                                  </p:stCondLst>
                                  <p:childTnLst>
                                    <p:set>
                                      <p:cBhvr>
                                        <p:cTn id="126" dur="1" fill="hold">
                                          <p:stCondLst>
                                            <p:cond delay="0"/>
                                          </p:stCondLst>
                                        </p:cTn>
                                        <p:tgtEl>
                                          <p:spTgt spid="33"/>
                                        </p:tgtEl>
                                        <p:attrNameLst>
                                          <p:attrName>style.visibility</p:attrName>
                                        </p:attrNameLst>
                                      </p:cBhvr>
                                      <p:to>
                                        <p:strVal val="visible"/>
                                      </p:to>
                                    </p:set>
                                    <p:animEffect transition="in" filter="fade">
                                      <p:cBhvr>
                                        <p:cTn id="127" dur="500"/>
                                        <p:tgtEl>
                                          <p:spTgt spid="33"/>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fade">
                                      <p:cBhvr>
                                        <p:cTn id="1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build="p"/>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p:bldP spid="24" grpId="0"/>
      <p:bldP spid="26" grpId="0"/>
      <p:bldP spid="28" grpId="0"/>
      <p:bldP spid="29" grpId="0"/>
      <p:bldP spid="30" grpId="0"/>
      <p:bldP spid="31" grpId="0"/>
      <p:bldP spid="32" grpId="0" animBg="1"/>
      <p:bldP spid="32" grpId="1" animBg="1"/>
      <p:bldP spid="33" grpId="0" animBg="1"/>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5105" y="171450"/>
            <a:ext cx="2947035" cy="368300"/>
          </a:xfrm>
          <a:prstGeom prst="rect">
            <a:avLst/>
          </a:prstGeom>
          <a:noFill/>
        </p:spPr>
        <p:txBody>
          <a:bodyPr wrap="square" rtlCol="0">
            <a:spAutoFit/>
          </a:bodyPr>
          <a:lstStyle/>
          <a:p>
            <a:r>
              <a:rPr lang="zh-CN" altLang="en-US" sz="1800" b="1" dirty="0">
                <a:solidFill>
                  <a:schemeClr val="tx1">
                    <a:lumMod val="65000"/>
                    <a:lumOff val="35000"/>
                  </a:schemeClr>
                </a:solidFill>
                <a:latin typeface="微软雅黑" panose="020B0503020204020204" charset="-122"/>
                <a:ea typeface="微软雅黑" panose="020B0503020204020204" charset="-122"/>
                <a:sym typeface="+mn-ea"/>
              </a:rPr>
              <a:t>研究方法和思路</a:t>
            </a:r>
            <a:endParaRPr lang="zh-CN" altLang="en-US" sz="18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5" name="矩形 4"/>
          <p:cNvSpPr/>
          <p:nvPr/>
        </p:nvSpPr>
        <p:spPr>
          <a:xfrm>
            <a:off x="-2381" y="177166"/>
            <a:ext cx="89535"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 name="矩形 5"/>
          <p:cNvSpPr/>
          <p:nvPr/>
        </p:nvSpPr>
        <p:spPr>
          <a:xfrm>
            <a:off x="103346" y="177166"/>
            <a:ext cx="73343"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 name="椭圆 3"/>
          <p:cNvSpPr>
            <a:spLocks noChangeArrowheads="1"/>
          </p:cNvSpPr>
          <p:nvPr/>
        </p:nvSpPr>
        <p:spPr bwMode="auto">
          <a:xfrm>
            <a:off x="993942" y="1265516"/>
            <a:ext cx="3330824" cy="3329635"/>
          </a:xfrm>
          <a:prstGeom prst="ellipse">
            <a:avLst/>
          </a:prstGeom>
          <a:noFill/>
          <a:ln w="9525">
            <a:solidFill>
              <a:srgbClr val="578B18"/>
            </a:solidFill>
            <a:prstDash val="dash"/>
            <a:bevel/>
          </a:ln>
          <a:extLst>
            <a:ext uri="{909E8E84-426E-40DD-AFC4-6F175D3DCCD1}">
              <a14:hiddenFill xmlns:a14="http://schemas.microsoft.com/office/drawing/2010/main">
                <a:solidFill>
                  <a:srgbClr val="FFFFFF"/>
                </a:solidFill>
              </a14:hiddenFill>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8" name="Oval 13"/>
          <p:cNvSpPr>
            <a:spLocks noChangeArrowheads="1"/>
          </p:cNvSpPr>
          <p:nvPr/>
        </p:nvSpPr>
        <p:spPr bwMode="auto">
          <a:xfrm>
            <a:off x="1474704" y="2817283"/>
            <a:ext cx="1263786" cy="1262595"/>
          </a:xfrm>
          <a:prstGeom prst="ellipse">
            <a:avLst/>
          </a:prstGeom>
          <a:solidFill>
            <a:srgbClr val="DCDADA"/>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9" name="Oval 14"/>
          <p:cNvSpPr>
            <a:spLocks noChangeArrowheads="1"/>
          </p:cNvSpPr>
          <p:nvPr/>
        </p:nvSpPr>
        <p:spPr bwMode="auto">
          <a:xfrm>
            <a:off x="1580614" y="2923193"/>
            <a:ext cx="1040065" cy="1040065"/>
          </a:xfrm>
          <a:prstGeom prst="ellipse">
            <a:avLst/>
          </a:prstGeom>
          <a:solidFill>
            <a:srgbClr val="578B18"/>
          </a:solidFill>
          <a:ln>
            <a:noFil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0" name="Oval 18"/>
          <p:cNvSpPr>
            <a:spLocks noChangeArrowheads="1"/>
          </p:cNvSpPr>
          <p:nvPr/>
        </p:nvSpPr>
        <p:spPr bwMode="auto">
          <a:xfrm>
            <a:off x="2730159" y="2610222"/>
            <a:ext cx="1263786" cy="1263786"/>
          </a:xfrm>
          <a:prstGeom prst="ellipse">
            <a:avLst/>
          </a:prstGeom>
          <a:solidFill>
            <a:srgbClr val="DCDADA"/>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1" name="Oval 19"/>
          <p:cNvSpPr>
            <a:spLocks noChangeArrowheads="1"/>
          </p:cNvSpPr>
          <p:nvPr/>
        </p:nvSpPr>
        <p:spPr bwMode="auto">
          <a:xfrm>
            <a:off x="2836070" y="2716132"/>
            <a:ext cx="1040065" cy="1040065"/>
          </a:xfrm>
          <a:prstGeom prst="ellipse">
            <a:avLst/>
          </a:prstGeom>
          <a:solidFill>
            <a:srgbClr val="578B18"/>
          </a:solidFill>
          <a:ln>
            <a:noFil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2" name="Oval 23"/>
          <p:cNvSpPr>
            <a:spLocks noChangeArrowheads="1"/>
          </p:cNvSpPr>
          <p:nvPr/>
        </p:nvSpPr>
        <p:spPr bwMode="auto">
          <a:xfrm>
            <a:off x="1890015" y="1652267"/>
            <a:ext cx="1262596" cy="1263786"/>
          </a:xfrm>
          <a:prstGeom prst="ellipse">
            <a:avLst/>
          </a:prstGeom>
          <a:solidFill>
            <a:srgbClr val="DCDADA"/>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3" name="Oval 24"/>
          <p:cNvSpPr>
            <a:spLocks noChangeArrowheads="1"/>
          </p:cNvSpPr>
          <p:nvPr/>
        </p:nvSpPr>
        <p:spPr bwMode="auto">
          <a:xfrm>
            <a:off x="1995926" y="1758178"/>
            <a:ext cx="1040065" cy="1040065"/>
          </a:xfrm>
          <a:prstGeom prst="ellipse">
            <a:avLst/>
          </a:prstGeom>
          <a:solidFill>
            <a:srgbClr val="BADA5C"/>
          </a:solidFill>
          <a:ln>
            <a:noFil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4" name="TextBox 10"/>
          <p:cNvSpPr>
            <a:spLocks noChangeArrowheads="1"/>
          </p:cNvSpPr>
          <p:nvPr/>
        </p:nvSpPr>
        <p:spPr bwMode="auto">
          <a:xfrm>
            <a:off x="4693668" y="1291696"/>
            <a:ext cx="875665"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en-US" altLang="zh-CN" sz="1500" b="1">
                <a:solidFill>
                  <a:schemeClr val="bg2">
                    <a:lumMod val="25000"/>
                  </a:schemeClr>
                </a:solidFill>
                <a:latin typeface="微软雅黑" panose="020B0503020204020204" charset="-122"/>
                <a:ea typeface="微软雅黑" panose="020B0503020204020204" charset="-122"/>
                <a:sym typeface="微软雅黑" panose="020B0503020204020204" charset="-122"/>
              </a:rPr>
              <a:t>HTML5</a:t>
            </a:r>
            <a:endParaRPr lang="en-US" altLang="zh-CN" sz="1575">
              <a:solidFill>
                <a:schemeClr val="bg2">
                  <a:lumMod val="25000"/>
                </a:schemeClr>
              </a:solidFill>
            </a:endParaRPr>
          </a:p>
        </p:txBody>
      </p:sp>
      <p:sp>
        <p:nvSpPr>
          <p:cNvPr id="15" name="TextBox 11"/>
          <p:cNvSpPr>
            <a:spLocks noChangeArrowheads="1"/>
          </p:cNvSpPr>
          <p:nvPr/>
        </p:nvSpPr>
        <p:spPr bwMode="auto">
          <a:xfrm>
            <a:off x="4693668" y="1566586"/>
            <a:ext cx="3671166"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sz="1350">
                <a:solidFill>
                  <a:schemeClr val="bg2">
                    <a:lumMod val="25000"/>
                  </a:schemeClr>
                </a:solidFill>
                <a:latin typeface="微软雅黑" panose="020B0503020204020204" charset="-122"/>
                <a:ea typeface="微软雅黑" panose="020B0503020204020204" charset="-122"/>
                <a:sym typeface="微软雅黑" panose="020B0503020204020204" charset="-122"/>
              </a:rPr>
              <a:t>HTML5是伴随着移动设备的广泛使用而产生的，所以它的设计目的就是为了可以在移动设备上更好的呈现视觉效果，实现了支持媒体查询、语义化插入视屏、音频和画布。</a:t>
            </a:r>
            <a:endParaRPr lang="zh-CN" altLang="en-US" sz="1350">
              <a:solidFill>
                <a:schemeClr val="bg2">
                  <a:lumMod val="25000"/>
                </a:schemeClr>
              </a:solidFill>
              <a:latin typeface="微软雅黑" panose="020B0503020204020204" charset="-122"/>
              <a:ea typeface="微软雅黑" panose="020B0503020204020204" charset="-122"/>
              <a:sym typeface="微软雅黑" panose="020B0503020204020204" charset="-122"/>
            </a:endParaRPr>
          </a:p>
        </p:txBody>
      </p:sp>
      <p:sp>
        <p:nvSpPr>
          <p:cNvPr id="16" name="TextBox 12"/>
          <p:cNvSpPr>
            <a:spLocks noChangeArrowheads="1"/>
          </p:cNvSpPr>
          <p:nvPr/>
        </p:nvSpPr>
        <p:spPr bwMode="auto">
          <a:xfrm>
            <a:off x="2041525" y="2128520"/>
            <a:ext cx="958850"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en-US" sz="1350" b="1">
                <a:solidFill>
                  <a:srgbClr val="F8F8F8"/>
                </a:solidFill>
                <a:latin typeface="微软雅黑" panose="020B0503020204020204" charset="-122"/>
                <a:ea typeface="微软雅黑" panose="020B0503020204020204" charset="-122"/>
                <a:sym typeface="微软雅黑" panose="020B0503020204020204" charset="-122"/>
              </a:rPr>
              <a:t>HTML5</a:t>
            </a:r>
            <a:endParaRPr lang="en-US" sz="1575"/>
          </a:p>
        </p:txBody>
      </p:sp>
      <p:sp>
        <p:nvSpPr>
          <p:cNvPr id="17" name="TextBox 14"/>
          <p:cNvSpPr>
            <a:spLocks noChangeArrowheads="1"/>
          </p:cNvSpPr>
          <p:nvPr/>
        </p:nvSpPr>
        <p:spPr bwMode="auto">
          <a:xfrm>
            <a:off x="1738885" y="3209985"/>
            <a:ext cx="689013"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en-US" sz="1350" b="1">
                <a:solidFill>
                  <a:srgbClr val="F8F8F8"/>
                </a:solidFill>
                <a:latin typeface="微软雅黑" panose="020B0503020204020204" charset="-122"/>
                <a:ea typeface="微软雅黑" panose="020B0503020204020204" charset="-122"/>
                <a:sym typeface="微软雅黑" panose="020B0503020204020204" charset="-122"/>
              </a:rPr>
              <a:t>CSS3</a:t>
            </a:r>
            <a:endParaRPr lang="en-US" sz="1575"/>
          </a:p>
        </p:txBody>
      </p:sp>
      <p:sp>
        <p:nvSpPr>
          <p:cNvPr id="18" name="TextBox 15"/>
          <p:cNvSpPr>
            <a:spLocks noChangeArrowheads="1"/>
          </p:cNvSpPr>
          <p:nvPr/>
        </p:nvSpPr>
        <p:spPr bwMode="auto">
          <a:xfrm>
            <a:off x="3000270" y="3086213"/>
            <a:ext cx="689013"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en-US" sz="1350" b="1">
                <a:solidFill>
                  <a:srgbClr val="F8F8F8"/>
                </a:solidFill>
                <a:latin typeface="微软雅黑" panose="020B0503020204020204" charset="-122"/>
                <a:ea typeface="微软雅黑" panose="020B0503020204020204" charset="-122"/>
                <a:sym typeface="微软雅黑" panose="020B0503020204020204" charset="-122"/>
              </a:rPr>
              <a:t>JS</a:t>
            </a:r>
            <a:endParaRPr lang="en-US" sz="1575"/>
          </a:p>
        </p:txBody>
      </p:sp>
      <p:sp>
        <p:nvSpPr>
          <p:cNvPr id="19" name="TextBox 16"/>
          <p:cNvSpPr>
            <a:spLocks noChangeArrowheads="1"/>
          </p:cNvSpPr>
          <p:nvPr/>
        </p:nvSpPr>
        <p:spPr bwMode="auto">
          <a:xfrm>
            <a:off x="4693668" y="2467421"/>
            <a:ext cx="657225"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en-US" altLang="zh-CN" sz="1500" b="1">
                <a:solidFill>
                  <a:schemeClr val="bg2">
                    <a:lumMod val="25000"/>
                  </a:schemeClr>
                </a:solidFill>
                <a:latin typeface="微软雅黑" panose="020B0503020204020204" charset="-122"/>
                <a:ea typeface="微软雅黑" panose="020B0503020204020204" charset="-122"/>
                <a:sym typeface="微软雅黑" panose="020B0503020204020204" charset="-122"/>
              </a:rPr>
              <a:t>CSS3</a:t>
            </a:r>
            <a:endParaRPr lang="en-US" altLang="zh-CN" sz="1575">
              <a:solidFill>
                <a:schemeClr val="bg2">
                  <a:lumMod val="25000"/>
                </a:schemeClr>
              </a:solidFill>
            </a:endParaRPr>
          </a:p>
        </p:txBody>
      </p:sp>
      <p:sp>
        <p:nvSpPr>
          <p:cNvPr id="20" name="TextBox 17"/>
          <p:cNvSpPr>
            <a:spLocks noChangeArrowheads="1"/>
          </p:cNvSpPr>
          <p:nvPr/>
        </p:nvSpPr>
        <p:spPr bwMode="auto">
          <a:xfrm>
            <a:off x="4693668" y="2742312"/>
            <a:ext cx="3671166"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sz="1350">
                <a:solidFill>
                  <a:schemeClr val="bg2">
                    <a:lumMod val="25000"/>
                  </a:schemeClr>
                </a:solidFill>
                <a:latin typeface="微软雅黑" panose="020B0503020204020204" charset="-122"/>
                <a:ea typeface="微软雅黑" panose="020B0503020204020204" charset="-122"/>
                <a:sym typeface="微软雅黑" panose="020B0503020204020204" charset="-122"/>
              </a:rPr>
              <a:t>CSS3是层叠样式表的最新版本。它的作用是让网页有更好的视觉效果。可以控制网页中的布局，字体，颜色，背景以及其他的效果和样式。并且实现了向后兼容。</a:t>
            </a:r>
            <a:endParaRPr lang="zh-CN" altLang="en-US" sz="1350">
              <a:solidFill>
                <a:schemeClr val="bg2">
                  <a:lumMod val="25000"/>
                </a:schemeClr>
              </a:solidFill>
              <a:latin typeface="微软雅黑" panose="020B0503020204020204" charset="-122"/>
              <a:ea typeface="微软雅黑" panose="020B0503020204020204" charset="-122"/>
              <a:sym typeface="微软雅黑" panose="020B0503020204020204" charset="-122"/>
            </a:endParaRPr>
          </a:p>
        </p:txBody>
      </p:sp>
      <p:sp>
        <p:nvSpPr>
          <p:cNvPr id="21" name="TextBox 18"/>
          <p:cNvSpPr>
            <a:spLocks noChangeArrowheads="1"/>
          </p:cNvSpPr>
          <p:nvPr/>
        </p:nvSpPr>
        <p:spPr bwMode="auto">
          <a:xfrm>
            <a:off x="4693668" y="3633626"/>
            <a:ext cx="1152525"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en-US" altLang="zh-CN" sz="1500" b="1">
                <a:solidFill>
                  <a:schemeClr val="bg2">
                    <a:lumMod val="25000"/>
                  </a:schemeClr>
                </a:solidFill>
                <a:latin typeface="微软雅黑" panose="020B0503020204020204" charset="-122"/>
                <a:ea typeface="微软雅黑" panose="020B0503020204020204" charset="-122"/>
                <a:sym typeface="微软雅黑" panose="020B0503020204020204" charset="-122"/>
              </a:rPr>
              <a:t>JavaScript</a:t>
            </a:r>
            <a:endParaRPr lang="en-US" altLang="zh-CN" sz="1575">
              <a:solidFill>
                <a:schemeClr val="bg2">
                  <a:lumMod val="25000"/>
                </a:schemeClr>
              </a:solidFill>
            </a:endParaRPr>
          </a:p>
        </p:txBody>
      </p:sp>
      <p:sp>
        <p:nvSpPr>
          <p:cNvPr id="22" name="TextBox 19"/>
          <p:cNvSpPr>
            <a:spLocks noChangeArrowheads="1"/>
          </p:cNvSpPr>
          <p:nvPr/>
        </p:nvSpPr>
        <p:spPr bwMode="auto">
          <a:xfrm>
            <a:off x="4693668" y="3908517"/>
            <a:ext cx="3671166"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sz="1350">
                <a:solidFill>
                  <a:schemeClr val="bg2">
                    <a:lumMod val="25000"/>
                  </a:schemeClr>
                </a:solidFill>
                <a:latin typeface="微软雅黑" panose="020B0503020204020204" charset="-122"/>
                <a:ea typeface="微软雅黑" panose="020B0503020204020204" charset="-122"/>
                <a:sym typeface="微软雅黑" panose="020B0503020204020204" charset="-122"/>
              </a:rPr>
              <a:t>JS是基于原型和函数现行的一门高级编程语言。由ES、DOM和BOM组成。现在已被广泛的应用于Web应用的开发，最多的是用来给网页实现各种动态的行为，也可以实现后端功能编写。</a:t>
            </a:r>
            <a:endParaRPr lang="zh-CN" altLang="en-US" sz="1350">
              <a:solidFill>
                <a:schemeClr val="bg2">
                  <a:lumMod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1" presetClass="entr" presetSubtype="1"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p:cBhvr>
                                        <p:cTn id="23" dur="1000"/>
                                        <p:tgtEl>
                                          <p:spTgt spid="7"/>
                                        </p:tgtEl>
                                      </p:cBhvr>
                                    </p:animEffect>
                                  </p:childTnLst>
                                </p:cTn>
                              </p:par>
                            </p:childTnLst>
                          </p:cTn>
                        </p:par>
                        <p:par>
                          <p:cTn id="24" fill="hold">
                            <p:stCondLst>
                              <p:cond delay="2000"/>
                            </p:stCondLst>
                            <p:childTnLst>
                              <p:par>
                                <p:cTn id="25" presetID="52"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Scale>
                                      <p:cBhvr>
                                        <p:cTn id="27"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8" dur="1000" decel="50000" fill="hold">
                                          <p:stCondLst>
                                            <p:cond delay="0"/>
                                          </p:stCondLst>
                                        </p:cTn>
                                        <p:tgtEl>
                                          <p:spTgt spid="12"/>
                                        </p:tgtEl>
                                        <p:attrNameLst>
                                          <p:attrName>ppt_x</p:attrName>
                                          <p:attrName>ppt_y</p:attrName>
                                        </p:attrNameLst>
                                      </p:cBhvr>
                                      <p:rCtr x="0" y="0"/>
                                    </p:animMotion>
                                    <p:animEffect>
                                      <p:cBhvr>
                                        <p:cTn id="29" dur="1000"/>
                                        <p:tgtEl>
                                          <p:spTgt spid="12"/>
                                        </p:tgtEl>
                                      </p:cBhvr>
                                    </p:animEffect>
                                  </p:childTnLst>
                                </p:cTn>
                              </p:par>
                              <p:par>
                                <p:cTn id="30" presetID="5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Scale>
                                      <p:cBhvr>
                                        <p:cTn id="32"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3" dur="1000" decel="50000" fill="hold">
                                          <p:stCondLst>
                                            <p:cond delay="0"/>
                                          </p:stCondLst>
                                        </p:cTn>
                                        <p:tgtEl>
                                          <p:spTgt spid="13"/>
                                        </p:tgtEl>
                                        <p:attrNameLst>
                                          <p:attrName>ppt_x</p:attrName>
                                          <p:attrName>ppt_y</p:attrName>
                                        </p:attrNameLst>
                                      </p:cBhvr>
                                      <p:rCtr x="0" y="0"/>
                                    </p:animMotion>
                                    <p:animEffect>
                                      <p:cBhvr>
                                        <p:cTn id="34" dur="1000"/>
                                        <p:tgtEl>
                                          <p:spTgt spid="13"/>
                                        </p:tgtEl>
                                      </p:cBhvr>
                                    </p:animEffect>
                                  </p:childTnLst>
                                </p:cTn>
                              </p:par>
                              <p:par>
                                <p:cTn id="35" presetID="52"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Scale>
                                      <p:cBhvr>
                                        <p:cTn id="37"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8" dur="1000" decel="50000" fill="hold">
                                          <p:stCondLst>
                                            <p:cond delay="0"/>
                                          </p:stCondLst>
                                        </p:cTn>
                                        <p:tgtEl>
                                          <p:spTgt spid="16"/>
                                        </p:tgtEl>
                                        <p:attrNameLst>
                                          <p:attrName>ppt_x</p:attrName>
                                          <p:attrName>ppt_y</p:attrName>
                                        </p:attrNameLst>
                                      </p:cBhvr>
                                      <p:rCtr x="0" y="0"/>
                                    </p:animMotion>
                                    <p:animEffect>
                                      <p:cBhvr>
                                        <p:cTn id="39" dur="1000"/>
                                        <p:tgtEl>
                                          <p:spTgt spid="16"/>
                                        </p:tgtEl>
                                      </p:cBhvr>
                                    </p:animEffect>
                                  </p:childTnLst>
                                </p:cTn>
                              </p:par>
                            </p:childTnLst>
                          </p:cTn>
                        </p:par>
                        <p:par>
                          <p:cTn id="40" fill="hold">
                            <p:stCondLst>
                              <p:cond delay="3000"/>
                            </p:stCondLst>
                            <p:childTnLst>
                              <p:par>
                                <p:cTn id="41" presetID="52"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Scale>
                                      <p:cBhvr>
                                        <p:cTn id="43"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4" dur="1000" decel="50000" fill="hold">
                                          <p:stCondLst>
                                            <p:cond delay="0"/>
                                          </p:stCondLst>
                                        </p:cTn>
                                        <p:tgtEl>
                                          <p:spTgt spid="8"/>
                                        </p:tgtEl>
                                        <p:attrNameLst>
                                          <p:attrName>ppt_x</p:attrName>
                                          <p:attrName>ppt_y</p:attrName>
                                        </p:attrNameLst>
                                      </p:cBhvr>
                                      <p:rCtr x="0" y="0"/>
                                    </p:animMotion>
                                    <p:animEffect>
                                      <p:cBhvr>
                                        <p:cTn id="45" dur="1000"/>
                                        <p:tgtEl>
                                          <p:spTgt spid="8"/>
                                        </p:tgtEl>
                                      </p:cBhvr>
                                    </p:animEffect>
                                  </p:childTnLst>
                                </p:cTn>
                              </p:par>
                              <p:par>
                                <p:cTn id="46" presetID="52"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Scale>
                                      <p:cBhvr>
                                        <p:cTn id="48"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9" dur="1000" decel="50000" fill="hold">
                                          <p:stCondLst>
                                            <p:cond delay="0"/>
                                          </p:stCondLst>
                                        </p:cTn>
                                        <p:tgtEl>
                                          <p:spTgt spid="9"/>
                                        </p:tgtEl>
                                        <p:attrNameLst>
                                          <p:attrName>ppt_x</p:attrName>
                                          <p:attrName>ppt_y</p:attrName>
                                        </p:attrNameLst>
                                      </p:cBhvr>
                                      <p:rCtr x="0" y="0"/>
                                    </p:animMotion>
                                    <p:animEffect>
                                      <p:cBhvr>
                                        <p:cTn id="50" dur="1000"/>
                                        <p:tgtEl>
                                          <p:spTgt spid="9"/>
                                        </p:tgtEl>
                                      </p:cBhvr>
                                    </p:animEffect>
                                  </p:childTnLst>
                                </p:cTn>
                              </p:par>
                              <p:par>
                                <p:cTn id="51" presetID="52"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Scale>
                                      <p:cBhvr>
                                        <p:cTn id="53"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4" dur="1000" decel="50000" fill="hold">
                                          <p:stCondLst>
                                            <p:cond delay="0"/>
                                          </p:stCondLst>
                                        </p:cTn>
                                        <p:tgtEl>
                                          <p:spTgt spid="17"/>
                                        </p:tgtEl>
                                        <p:attrNameLst>
                                          <p:attrName>ppt_x</p:attrName>
                                          <p:attrName>ppt_y</p:attrName>
                                        </p:attrNameLst>
                                      </p:cBhvr>
                                      <p:rCtr x="0" y="0"/>
                                    </p:animMotion>
                                    <p:animEffect>
                                      <p:cBhvr>
                                        <p:cTn id="55" dur="1000"/>
                                        <p:tgtEl>
                                          <p:spTgt spid="17"/>
                                        </p:tgtEl>
                                      </p:cBhvr>
                                    </p:animEffect>
                                  </p:childTnLst>
                                </p:cTn>
                              </p:par>
                            </p:childTnLst>
                          </p:cTn>
                        </p:par>
                        <p:par>
                          <p:cTn id="56" fill="hold">
                            <p:stCondLst>
                              <p:cond delay="4000"/>
                            </p:stCondLst>
                            <p:childTnLst>
                              <p:par>
                                <p:cTn id="57" presetID="52" presetClass="entr" presetSubtype="0"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Scale>
                                      <p:cBhvr>
                                        <p:cTn id="59"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0" dur="1000" decel="50000" fill="hold">
                                          <p:stCondLst>
                                            <p:cond delay="0"/>
                                          </p:stCondLst>
                                        </p:cTn>
                                        <p:tgtEl>
                                          <p:spTgt spid="10"/>
                                        </p:tgtEl>
                                        <p:attrNameLst>
                                          <p:attrName>ppt_x</p:attrName>
                                          <p:attrName>ppt_y</p:attrName>
                                        </p:attrNameLst>
                                      </p:cBhvr>
                                      <p:rCtr x="0" y="0"/>
                                    </p:animMotion>
                                    <p:animEffect>
                                      <p:cBhvr>
                                        <p:cTn id="61" dur="1000"/>
                                        <p:tgtEl>
                                          <p:spTgt spid="10"/>
                                        </p:tgtEl>
                                      </p:cBhvr>
                                    </p:animEffect>
                                  </p:childTnLst>
                                </p:cTn>
                              </p:par>
                              <p:par>
                                <p:cTn id="62" presetID="52" presetClass="entr" presetSubtype="0"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Scale>
                                      <p:cBhvr>
                                        <p:cTn id="64"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5" dur="1000" decel="50000" fill="hold">
                                          <p:stCondLst>
                                            <p:cond delay="0"/>
                                          </p:stCondLst>
                                        </p:cTn>
                                        <p:tgtEl>
                                          <p:spTgt spid="11"/>
                                        </p:tgtEl>
                                        <p:attrNameLst>
                                          <p:attrName>ppt_x</p:attrName>
                                          <p:attrName>ppt_y</p:attrName>
                                        </p:attrNameLst>
                                      </p:cBhvr>
                                      <p:rCtr x="0" y="0"/>
                                    </p:animMotion>
                                    <p:animEffect>
                                      <p:cBhvr>
                                        <p:cTn id="66" dur="1000"/>
                                        <p:tgtEl>
                                          <p:spTgt spid="11"/>
                                        </p:tgtEl>
                                      </p:cBhvr>
                                    </p:animEffect>
                                  </p:childTnLst>
                                </p:cTn>
                              </p:par>
                              <p:par>
                                <p:cTn id="67" presetID="52"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Scale>
                                      <p:cBhvr>
                                        <p:cTn id="69"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70" dur="1000" decel="50000" fill="hold">
                                          <p:stCondLst>
                                            <p:cond delay="0"/>
                                          </p:stCondLst>
                                        </p:cTn>
                                        <p:tgtEl>
                                          <p:spTgt spid="18"/>
                                        </p:tgtEl>
                                        <p:attrNameLst>
                                          <p:attrName>ppt_x</p:attrName>
                                          <p:attrName>ppt_y</p:attrName>
                                        </p:attrNameLst>
                                      </p:cBhvr>
                                      <p:rCtr x="0" y="0"/>
                                    </p:animMotion>
                                    <p:animEffect>
                                      <p:cBhvr>
                                        <p:cTn id="71" dur="1000"/>
                                        <p:tgtEl>
                                          <p:spTgt spid="18"/>
                                        </p:tgtEl>
                                      </p:cBhvr>
                                    </p:animEffect>
                                  </p:childTnLst>
                                </p:cTn>
                              </p:par>
                            </p:childTnLst>
                          </p:cTn>
                        </p:par>
                        <p:par>
                          <p:cTn id="72" fill="hold">
                            <p:stCondLst>
                              <p:cond delay="5000"/>
                            </p:stCondLst>
                            <p:childTnLst>
                              <p:par>
                                <p:cTn id="73" presetID="2" presetClass="entr" presetSubtype="6" fill="hold" grpId="0" nodeType="after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p:cTn id="75" dur="500" fill="hold"/>
                                        <p:tgtEl>
                                          <p:spTgt spid="14"/>
                                        </p:tgtEl>
                                        <p:attrNameLst>
                                          <p:attrName>ppt_x</p:attrName>
                                        </p:attrNameLst>
                                      </p:cBhvr>
                                      <p:tavLst>
                                        <p:tav tm="0">
                                          <p:val>
                                            <p:strVal val="1+#ppt_w/2"/>
                                          </p:val>
                                        </p:tav>
                                        <p:tav tm="100000">
                                          <p:val>
                                            <p:strVal val="#ppt_x"/>
                                          </p:val>
                                        </p:tav>
                                      </p:tavLst>
                                    </p:anim>
                                    <p:anim calcmode="lin" valueType="num">
                                      <p:cBhvr>
                                        <p:cTn id="76" dur="500" fill="hold"/>
                                        <p:tgtEl>
                                          <p:spTgt spid="14"/>
                                        </p:tgtEl>
                                        <p:attrNameLst>
                                          <p:attrName>ppt_y</p:attrName>
                                        </p:attrNameLst>
                                      </p:cBhvr>
                                      <p:tavLst>
                                        <p:tav tm="0">
                                          <p:val>
                                            <p:strVal val="1+#ppt_h/2"/>
                                          </p:val>
                                        </p:tav>
                                        <p:tav tm="100000">
                                          <p:val>
                                            <p:strVal val="#ppt_y"/>
                                          </p:val>
                                        </p:tav>
                                      </p:tavLst>
                                    </p:anim>
                                  </p:childTnLst>
                                </p:cTn>
                              </p:par>
                            </p:childTnLst>
                          </p:cTn>
                        </p:par>
                        <p:par>
                          <p:cTn id="77" fill="hold">
                            <p:stCondLst>
                              <p:cond delay="5500"/>
                            </p:stCondLst>
                            <p:childTnLst>
                              <p:par>
                                <p:cTn id="78" presetID="2" presetClass="entr" presetSubtype="6" fill="hold" grpId="0" nodeType="after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p:cTn id="80" dur="500" fill="hold"/>
                                        <p:tgtEl>
                                          <p:spTgt spid="19"/>
                                        </p:tgtEl>
                                        <p:attrNameLst>
                                          <p:attrName>ppt_x</p:attrName>
                                        </p:attrNameLst>
                                      </p:cBhvr>
                                      <p:tavLst>
                                        <p:tav tm="0">
                                          <p:val>
                                            <p:strVal val="1+#ppt_w/2"/>
                                          </p:val>
                                        </p:tav>
                                        <p:tav tm="100000">
                                          <p:val>
                                            <p:strVal val="#ppt_x"/>
                                          </p:val>
                                        </p:tav>
                                      </p:tavLst>
                                    </p:anim>
                                    <p:anim calcmode="lin" valueType="num">
                                      <p:cBhvr>
                                        <p:cTn id="81" dur="500" fill="hold"/>
                                        <p:tgtEl>
                                          <p:spTgt spid="19"/>
                                        </p:tgtEl>
                                        <p:attrNameLst>
                                          <p:attrName>ppt_y</p:attrName>
                                        </p:attrNameLst>
                                      </p:cBhvr>
                                      <p:tavLst>
                                        <p:tav tm="0">
                                          <p:val>
                                            <p:strVal val="1+#ppt_h/2"/>
                                          </p:val>
                                        </p:tav>
                                        <p:tav tm="100000">
                                          <p:val>
                                            <p:strVal val="#ppt_y"/>
                                          </p:val>
                                        </p:tav>
                                      </p:tavLst>
                                    </p:anim>
                                  </p:childTnLst>
                                </p:cTn>
                              </p:par>
                            </p:childTnLst>
                          </p:cTn>
                        </p:par>
                        <p:par>
                          <p:cTn id="82" fill="hold">
                            <p:stCondLst>
                              <p:cond delay="6000"/>
                            </p:stCondLst>
                            <p:childTnLst>
                              <p:par>
                                <p:cTn id="83" presetID="2" presetClass="entr" presetSubtype="6"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p:cTn id="85" dur="500" fill="hold"/>
                                        <p:tgtEl>
                                          <p:spTgt spid="21"/>
                                        </p:tgtEl>
                                        <p:attrNameLst>
                                          <p:attrName>ppt_x</p:attrName>
                                        </p:attrNameLst>
                                      </p:cBhvr>
                                      <p:tavLst>
                                        <p:tav tm="0">
                                          <p:val>
                                            <p:strVal val="1+#ppt_w/2"/>
                                          </p:val>
                                        </p:tav>
                                        <p:tav tm="100000">
                                          <p:val>
                                            <p:strVal val="#ppt_x"/>
                                          </p:val>
                                        </p:tav>
                                      </p:tavLst>
                                    </p:anim>
                                    <p:anim calcmode="lin" valueType="num">
                                      <p:cBhvr>
                                        <p:cTn id="86" dur="500" fill="hold"/>
                                        <p:tgtEl>
                                          <p:spTgt spid="21"/>
                                        </p:tgtEl>
                                        <p:attrNameLst>
                                          <p:attrName>ppt_y</p:attrName>
                                        </p:attrNameLst>
                                      </p:cBhvr>
                                      <p:tavLst>
                                        <p:tav tm="0">
                                          <p:val>
                                            <p:strVal val="1+#ppt_h/2"/>
                                          </p:val>
                                        </p:tav>
                                        <p:tav tm="100000">
                                          <p:val>
                                            <p:strVal val="#ppt_y"/>
                                          </p:val>
                                        </p:tav>
                                      </p:tavLst>
                                    </p:anim>
                                  </p:childTnLst>
                                </p:cTn>
                              </p:par>
                            </p:childTnLst>
                          </p:cTn>
                        </p:par>
                        <p:par>
                          <p:cTn id="87" fill="hold">
                            <p:stCondLst>
                              <p:cond delay="6500"/>
                            </p:stCondLst>
                            <p:childTnLst>
                              <p:par>
                                <p:cTn id="88" presetID="22" presetClass="entr" presetSubtype="1" fill="hold" grpId="0" nodeType="afterEffect">
                                  <p:stCondLst>
                                    <p:cond delay="0"/>
                                  </p:stCondLst>
                                  <p:childTnLst>
                                    <p:set>
                                      <p:cBhvr>
                                        <p:cTn id="89" dur="1" fill="hold">
                                          <p:stCondLst>
                                            <p:cond delay="0"/>
                                          </p:stCondLst>
                                        </p:cTn>
                                        <p:tgtEl>
                                          <p:spTgt spid="15"/>
                                        </p:tgtEl>
                                        <p:attrNameLst>
                                          <p:attrName>style.visibility</p:attrName>
                                        </p:attrNameLst>
                                      </p:cBhvr>
                                      <p:to>
                                        <p:strVal val="visible"/>
                                      </p:to>
                                    </p:set>
                                    <p:animEffect>
                                      <p:cBhvr>
                                        <p:cTn id="90" dur="500"/>
                                        <p:tgtEl>
                                          <p:spTgt spid="15"/>
                                        </p:tgtEl>
                                      </p:cBhvr>
                                    </p:animEffect>
                                  </p:childTnLst>
                                </p:cTn>
                              </p:par>
                            </p:childTnLst>
                          </p:cTn>
                        </p:par>
                        <p:par>
                          <p:cTn id="91" fill="hold">
                            <p:stCondLst>
                              <p:cond delay="7000"/>
                            </p:stCondLst>
                            <p:childTnLst>
                              <p:par>
                                <p:cTn id="92" presetID="22" presetClass="entr" presetSubtype="1" fill="hold" grpId="0" nodeType="afterEffect">
                                  <p:stCondLst>
                                    <p:cond delay="0"/>
                                  </p:stCondLst>
                                  <p:childTnLst>
                                    <p:set>
                                      <p:cBhvr>
                                        <p:cTn id="93" dur="1" fill="hold">
                                          <p:stCondLst>
                                            <p:cond delay="0"/>
                                          </p:stCondLst>
                                        </p:cTn>
                                        <p:tgtEl>
                                          <p:spTgt spid="20"/>
                                        </p:tgtEl>
                                        <p:attrNameLst>
                                          <p:attrName>style.visibility</p:attrName>
                                        </p:attrNameLst>
                                      </p:cBhvr>
                                      <p:to>
                                        <p:strVal val="visible"/>
                                      </p:to>
                                    </p:set>
                                    <p:animEffect>
                                      <p:cBhvr>
                                        <p:cTn id="94" dur="500"/>
                                        <p:tgtEl>
                                          <p:spTgt spid="20"/>
                                        </p:tgtEl>
                                      </p:cBhvr>
                                    </p:animEffect>
                                  </p:childTnLst>
                                </p:cTn>
                              </p:par>
                            </p:childTnLst>
                          </p:cTn>
                        </p:par>
                        <p:par>
                          <p:cTn id="95" fill="hold">
                            <p:stCondLst>
                              <p:cond delay="7500"/>
                            </p:stCondLst>
                            <p:childTnLst>
                              <p:par>
                                <p:cTn id="96" presetID="22" presetClass="entr" presetSubtype="1" fill="hold" grpId="0" nodeType="afterEffect">
                                  <p:stCondLst>
                                    <p:cond delay="0"/>
                                  </p:stCondLst>
                                  <p:childTnLst>
                                    <p:set>
                                      <p:cBhvr>
                                        <p:cTn id="97" dur="1" fill="hold">
                                          <p:stCondLst>
                                            <p:cond delay="0"/>
                                          </p:stCondLst>
                                        </p:cTn>
                                        <p:tgtEl>
                                          <p:spTgt spid="22"/>
                                        </p:tgtEl>
                                        <p:attrNameLst>
                                          <p:attrName>style.visibility</p:attrName>
                                        </p:attrNameLst>
                                      </p:cBhvr>
                                      <p:to>
                                        <p:strVal val="visible"/>
                                      </p:to>
                                    </p:set>
                                    <p:animEffect>
                                      <p:cBhvr>
                                        <p:cTn id="9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bldLvl="0" animBg="1" autoUpdateAnimBg="0"/>
      <p:bldP spid="8" grpId="0" bldLvl="0" animBg="1" autoUpdateAnimBg="0"/>
      <p:bldP spid="9" grpId="0" bldLvl="0" animBg="1" autoUpdateAnimBg="0"/>
      <p:bldP spid="10" grpId="0" bldLvl="0" animBg="1" autoUpdateAnimBg="0"/>
      <p:bldP spid="11" grpId="0" bldLvl="0" animBg="1" autoUpdateAnimBg="0"/>
      <p:bldP spid="12" grpId="0" bldLvl="0" animBg="1" autoUpdateAnimBg="0"/>
      <p:bldP spid="13" grpId="0" bldLvl="0" animBg="1" autoUpdateAnimBg="0"/>
      <p:bldP spid="14" grpId="0" bldLvl="0" autoUpdateAnimBg="0"/>
      <p:bldP spid="15" grpId="0" bldLvl="0" autoUpdateAnimBg="0"/>
      <p:bldP spid="16" grpId="0" bldLvl="0" autoUpdateAnimBg="0"/>
      <p:bldP spid="17" grpId="0" bldLvl="0" autoUpdateAnimBg="0"/>
      <p:bldP spid="18" grpId="0" bldLvl="0" autoUpdateAnimBg="0"/>
      <p:bldP spid="19" grpId="0" bldLvl="0" autoUpdateAnimBg="0"/>
      <p:bldP spid="20" grpId="0" bldLvl="0" autoUpdateAnimBg="0"/>
      <p:bldP spid="21" grpId="0" bldLvl="0" autoUpdateAnimBg="0"/>
      <p:bldP spid="22"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5264" y="171450"/>
            <a:ext cx="2261711" cy="369332"/>
          </a:xfrm>
          <a:prstGeom prst="rect">
            <a:avLst/>
          </a:prstGeom>
          <a:noFill/>
        </p:spPr>
        <p:txBody>
          <a:bodyPr wrap="square" rtlCol="0">
            <a:spAutoFit/>
          </a:bodyPr>
          <a:lstStyle/>
          <a:p>
            <a:r>
              <a:rPr lang="zh-CN" altLang="en-US" sz="1800" b="1" dirty="0">
                <a:solidFill>
                  <a:schemeClr val="tx1">
                    <a:lumMod val="65000"/>
                    <a:lumOff val="35000"/>
                  </a:schemeClr>
                </a:solidFill>
                <a:latin typeface="微软雅黑" panose="020B0503020204020204" charset="-122"/>
                <a:ea typeface="微软雅黑" panose="020B0503020204020204" charset="-122"/>
                <a:sym typeface="+mn-ea"/>
              </a:rPr>
              <a:t>单击添加标题</a:t>
            </a:r>
            <a:endParaRPr lang="zh-CN" altLang="en-US" sz="18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5" name="矩形 4"/>
          <p:cNvSpPr/>
          <p:nvPr/>
        </p:nvSpPr>
        <p:spPr>
          <a:xfrm>
            <a:off x="-2381" y="177166"/>
            <a:ext cx="89535"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 name="矩形 5"/>
          <p:cNvSpPr/>
          <p:nvPr/>
        </p:nvSpPr>
        <p:spPr>
          <a:xfrm>
            <a:off x="103346" y="177166"/>
            <a:ext cx="73343"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 name="矩形 3"/>
          <p:cNvSpPr>
            <a:spLocks noChangeArrowheads="1"/>
          </p:cNvSpPr>
          <p:nvPr/>
        </p:nvSpPr>
        <p:spPr bwMode="auto">
          <a:xfrm>
            <a:off x="2811780" y="1539875"/>
            <a:ext cx="5570220" cy="56261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8" name="右箭头 4"/>
          <p:cNvSpPr>
            <a:spLocks noChangeArrowheads="1"/>
          </p:cNvSpPr>
          <p:nvPr/>
        </p:nvSpPr>
        <p:spPr bwMode="auto">
          <a:xfrm>
            <a:off x="2758274" y="1648336"/>
            <a:ext cx="431972" cy="346292"/>
          </a:xfrm>
          <a:prstGeom prst="rightArrow">
            <a:avLst>
              <a:gd name="adj1" fmla="val 50000"/>
              <a:gd name="adj2" fmla="val 50007"/>
            </a:avLst>
          </a:prstGeom>
          <a:solidFill>
            <a:srgbClr val="578B18"/>
          </a:solidFill>
          <a:ln>
            <a:noFil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9" name="矩形 5"/>
          <p:cNvSpPr>
            <a:spLocks noChangeArrowheads="1"/>
          </p:cNvSpPr>
          <p:nvPr/>
        </p:nvSpPr>
        <p:spPr bwMode="auto">
          <a:xfrm>
            <a:off x="1012537" y="1540046"/>
            <a:ext cx="1834988" cy="562872"/>
          </a:xfrm>
          <a:prstGeom prst="rect">
            <a:avLst/>
          </a:prstGeom>
          <a:solidFill>
            <a:srgbClr val="578B18"/>
          </a:solidFill>
          <a:ln>
            <a:noFil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0" name="矩形 6"/>
          <p:cNvSpPr>
            <a:spLocks noChangeArrowheads="1"/>
          </p:cNvSpPr>
          <p:nvPr/>
        </p:nvSpPr>
        <p:spPr bwMode="auto">
          <a:xfrm>
            <a:off x="2811824" y="2378999"/>
            <a:ext cx="5570415" cy="56287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1" name="右箭头 7"/>
          <p:cNvSpPr>
            <a:spLocks noChangeArrowheads="1"/>
          </p:cNvSpPr>
          <p:nvPr/>
        </p:nvSpPr>
        <p:spPr bwMode="auto">
          <a:xfrm>
            <a:off x="2758274" y="2487290"/>
            <a:ext cx="431972" cy="346291"/>
          </a:xfrm>
          <a:prstGeom prst="rightArrow">
            <a:avLst>
              <a:gd name="adj1" fmla="val 50000"/>
              <a:gd name="adj2" fmla="val 49937"/>
            </a:avLst>
          </a:prstGeom>
          <a:solidFill>
            <a:srgbClr val="BADA5C"/>
          </a:solidFill>
          <a:ln>
            <a:noFil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2" name="矩形 8"/>
          <p:cNvSpPr>
            <a:spLocks noChangeArrowheads="1"/>
          </p:cNvSpPr>
          <p:nvPr/>
        </p:nvSpPr>
        <p:spPr bwMode="auto">
          <a:xfrm>
            <a:off x="1012537" y="2378999"/>
            <a:ext cx="1834988" cy="562873"/>
          </a:xfrm>
          <a:prstGeom prst="rect">
            <a:avLst/>
          </a:prstGeom>
          <a:solidFill>
            <a:srgbClr val="BADA5C"/>
          </a:solidFill>
          <a:ln>
            <a:noFil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3" name="矩形 9"/>
          <p:cNvSpPr>
            <a:spLocks noChangeArrowheads="1"/>
          </p:cNvSpPr>
          <p:nvPr/>
        </p:nvSpPr>
        <p:spPr bwMode="auto">
          <a:xfrm>
            <a:off x="2811824" y="3241754"/>
            <a:ext cx="5570415" cy="56287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4" name="右箭头 10"/>
          <p:cNvSpPr>
            <a:spLocks noChangeArrowheads="1"/>
          </p:cNvSpPr>
          <p:nvPr/>
        </p:nvSpPr>
        <p:spPr bwMode="auto">
          <a:xfrm>
            <a:off x="2758274" y="3350044"/>
            <a:ext cx="431972" cy="346292"/>
          </a:xfrm>
          <a:prstGeom prst="rightArrow">
            <a:avLst>
              <a:gd name="adj1" fmla="val 50000"/>
              <a:gd name="adj2" fmla="val 50007"/>
            </a:avLst>
          </a:prstGeom>
          <a:solidFill>
            <a:srgbClr val="578B18"/>
          </a:solidFill>
          <a:ln>
            <a:noFil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5" name="矩形 11"/>
          <p:cNvSpPr>
            <a:spLocks noChangeArrowheads="1"/>
          </p:cNvSpPr>
          <p:nvPr/>
        </p:nvSpPr>
        <p:spPr bwMode="auto">
          <a:xfrm>
            <a:off x="1012537" y="3241754"/>
            <a:ext cx="1834988" cy="562872"/>
          </a:xfrm>
          <a:prstGeom prst="rect">
            <a:avLst/>
          </a:prstGeom>
          <a:solidFill>
            <a:srgbClr val="578B18"/>
          </a:solidFill>
          <a:ln>
            <a:noFil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6" name="矩形 12"/>
          <p:cNvSpPr>
            <a:spLocks noChangeArrowheads="1"/>
          </p:cNvSpPr>
          <p:nvPr/>
        </p:nvSpPr>
        <p:spPr bwMode="auto">
          <a:xfrm>
            <a:off x="2811824" y="4140207"/>
            <a:ext cx="5570415" cy="56168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7" name="右箭头 14"/>
          <p:cNvSpPr>
            <a:spLocks noChangeArrowheads="1"/>
          </p:cNvSpPr>
          <p:nvPr/>
        </p:nvSpPr>
        <p:spPr bwMode="auto">
          <a:xfrm>
            <a:off x="2758274" y="4248498"/>
            <a:ext cx="431972" cy="346291"/>
          </a:xfrm>
          <a:prstGeom prst="rightArrow">
            <a:avLst>
              <a:gd name="adj1" fmla="val 50000"/>
              <a:gd name="adj2" fmla="val 49937"/>
            </a:avLst>
          </a:prstGeom>
          <a:solidFill>
            <a:srgbClr val="BADA5C"/>
          </a:solidFill>
          <a:ln>
            <a:noFil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8" name="矩形 15"/>
          <p:cNvSpPr>
            <a:spLocks noChangeArrowheads="1"/>
          </p:cNvSpPr>
          <p:nvPr/>
        </p:nvSpPr>
        <p:spPr bwMode="auto">
          <a:xfrm>
            <a:off x="1012537" y="4140207"/>
            <a:ext cx="1834988" cy="561682"/>
          </a:xfrm>
          <a:prstGeom prst="rect">
            <a:avLst/>
          </a:prstGeom>
          <a:solidFill>
            <a:srgbClr val="BADA5C"/>
          </a:solidFill>
          <a:ln>
            <a:noFil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9" name="TextBox 16"/>
          <p:cNvSpPr>
            <a:spLocks noChangeArrowheads="1"/>
          </p:cNvSpPr>
          <p:nvPr/>
        </p:nvSpPr>
        <p:spPr bwMode="auto">
          <a:xfrm>
            <a:off x="1305277" y="1660236"/>
            <a:ext cx="1253076" cy="34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50" b="1">
                <a:solidFill>
                  <a:schemeClr val="bg1"/>
                </a:solidFill>
                <a:latin typeface="微软雅黑" panose="020B0503020204020204" charset="-122"/>
                <a:ea typeface="微软雅黑" panose="020B0503020204020204" charset="-122"/>
                <a:sym typeface="微软雅黑" panose="020B0503020204020204" charset="-122"/>
              </a:rPr>
              <a:t>Frozen.UI</a:t>
            </a:r>
            <a:endParaRPr lang="zh-CN" altLang="en-US" sz="1650" b="1">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20" name="TextBox 17"/>
          <p:cNvSpPr>
            <a:spLocks noChangeArrowheads="1"/>
          </p:cNvSpPr>
          <p:nvPr/>
        </p:nvSpPr>
        <p:spPr bwMode="auto">
          <a:xfrm>
            <a:off x="3308057" y="1594787"/>
            <a:ext cx="4804051"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sz="1350" dirty="0">
                <a:latin typeface="微软雅黑" panose="020B0503020204020204" charset="-122"/>
                <a:ea typeface="微软雅黑" panose="020B0503020204020204" charset="-122"/>
                <a:sym typeface="微软雅黑" panose="020B0503020204020204" charset="-122"/>
              </a:rPr>
              <a:t>使用本地离线代码包减少请求，快速接入方案。提供了灵活的JS插件，在实现功能的同时更灵活流畅的呈现出动画效果。</a:t>
            </a:r>
            <a:endParaRPr lang="zh-CN" altLang="en-US" sz="1350" dirty="0">
              <a:latin typeface="微软雅黑" panose="020B0503020204020204" charset="-122"/>
              <a:ea typeface="微软雅黑" panose="020B0503020204020204" charset="-122"/>
              <a:sym typeface="微软雅黑" panose="020B0503020204020204" charset="-122"/>
            </a:endParaRPr>
          </a:p>
        </p:txBody>
      </p:sp>
      <p:sp>
        <p:nvSpPr>
          <p:cNvPr id="21" name="TextBox 18"/>
          <p:cNvSpPr>
            <a:spLocks noChangeArrowheads="1"/>
          </p:cNvSpPr>
          <p:nvPr/>
        </p:nvSpPr>
        <p:spPr bwMode="auto">
          <a:xfrm>
            <a:off x="1314798" y="2487290"/>
            <a:ext cx="1253076" cy="34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50" b="1">
                <a:solidFill>
                  <a:schemeClr val="bg1"/>
                </a:solidFill>
                <a:latin typeface="微软雅黑" panose="020B0503020204020204" charset="-122"/>
                <a:ea typeface="微软雅黑" panose="020B0503020204020204" charset="-122"/>
                <a:sym typeface="微软雅黑" panose="020B0503020204020204" charset="-122"/>
              </a:rPr>
              <a:t>Vue.js</a:t>
            </a:r>
            <a:endParaRPr lang="zh-CN" altLang="en-US" sz="1650" b="1">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22" name="TextBox 19"/>
          <p:cNvSpPr>
            <a:spLocks noChangeArrowheads="1"/>
          </p:cNvSpPr>
          <p:nvPr/>
        </p:nvSpPr>
        <p:spPr bwMode="auto">
          <a:xfrm>
            <a:off x="3308057" y="2421840"/>
            <a:ext cx="4804051"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sz="1350" dirty="0">
                <a:latin typeface="微软雅黑" panose="020B0503020204020204" charset="-122"/>
                <a:ea typeface="微软雅黑" panose="020B0503020204020204" charset="-122"/>
                <a:sym typeface="微软雅黑" panose="020B0503020204020204" charset="-122"/>
              </a:rPr>
              <a:t>MVC框架。轻便灵活，由底向上渐进式开发。声明式渲染，用简单的模板语法声明并将数据从页面渲染到JS的DOM里。</a:t>
            </a:r>
            <a:endParaRPr lang="zh-CN" altLang="en-US" sz="1350" dirty="0">
              <a:latin typeface="微软雅黑" panose="020B0503020204020204" charset="-122"/>
              <a:ea typeface="微软雅黑" panose="020B0503020204020204" charset="-122"/>
              <a:sym typeface="微软雅黑" panose="020B0503020204020204" charset="-122"/>
            </a:endParaRPr>
          </a:p>
        </p:txBody>
      </p:sp>
      <p:sp>
        <p:nvSpPr>
          <p:cNvPr id="23" name="TextBox 20"/>
          <p:cNvSpPr>
            <a:spLocks noChangeArrowheads="1"/>
          </p:cNvSpPr>
          <p:nvPr/>
        </p:nvSpPr>
        <p:spPr bwMode="auto">
          <a:xfrm>
            <a:off x="1314798" y="3350043"/>
            <a:ext cx="1253076" cy="34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50" b="1">
                <a:solidFill>
                  <a:schemeClr val="bg1"/>
                </a:solidFill>
                <a:latin typeface="微软雅黑" panose="020B0503020204020204" charset="-122"/>
                <a:ea typeface="微软雅黑" panose="020B0503020204020204" charset="-122"/>
                <a:sym typeface="微软雅黑" panose="020B0503020204020204" charset="-122"/>
              </a:rPr>
              <a:t>Webpack</a:t>
            </a:r>
            <a:endParaRPr lang="zh-CN" altLang="en-US" sz="1650" b="1">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24" name="TextBox 21"/>
          <p:cNvSpPr>
            <a:spLocks noChangeArrowheads="1"/>
          </p:cNvSpPr>
          <p:nvPr/>
        </p:nvSpPr>
        <p:spPr bwMode="auto">
          <a:xfrm>
            <a:off x="3308057" y="3284594"/>
            <a:ext cx="4804051"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sz="1350" dirty="0">
                <a:latin typeface="微软雅黑" panose="020B0503020204020204" charset="-122"/>
                <a:ea typeface="微软雅黑" panose="020B0503020204020204" charset="-122"/>
                <a:sym typeface="微软雅黑" panose="020B0503020204020204" charset="-122"/>
              </a:rPr>
              <a:t>代码模块打包工具。 把JS文件捆绑在浏览器中使用，能转换代码。减少初始化加载时间。加载程序时预处理文件。大部分功能可使用插件API。 </a:t>
            </a:r>
            <a:endParaRPr lang="zh-CN" altLang="en-US" sz="1350" dirty="0">
              <a:latin typeface="微软雅黑" panose="020B0503020204020204" charset="-122"/>
              <a:ea typeface="微软雅黑" panose="020B0503020204020204" charset="-122"/>
              <a:sym typeface="微软雅黑" panose="020B0503020204020204" charset="-122"/>
            </a:endParaRPr>
          </a:p>
        </p:txBody>
      </p:sp>
      <p:sp>
        <p:nvSpPr>
          <p:cNvPr id="25" name="TextBox 22"/>
          <p:cNvSpPr>
            <a:spLocks noChangeArrowheads="1"/>
          </p:cNvSpPr>
          <p:nvPr/>
        </p:nvSpPr>
        <p:spPr bwMode="auto">
          <a:xfrm>
            <a:off x="1314798" y="4248498"/>
            <a:ext cx="1253076" cy="34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50" b="1">
                <a:solidFill>
                  <a:schemeClr val="bg1"/>
                </a:solidFill>
                <a:latin typeface="微软雅黑" panose="020B0503020204020204" charset="-122"/>
                <a:ea typeface="微软雅黑" panose="020B0503020204020204" charset="-122"/>
                <a:sym typeface="微软雅黑" panose="020B0503020204020204" charset="-122"/>
              </a:rPr>
              <a:t>SQL</a:t>
            </a:r>
            <a:endParaRPr lang="zh-CN" altLang="en-US" sz="1650" b="1">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26" name="TextBox 23"/>
          <p:cNvSpPr>
            <a:spLocks noChangeArrowheads="1"/>
          </p:cNvSpPr>
          <p:nvPr/>
        </p:nvSpPr>
        <p:spPr bwMode="auto">
          <a:xfrm>
            <a:off x="3308057" y="4183048"/>
            <a:ext cx="4804051"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sz="1350" dirty="0">
                <a:latin typeface="微软雅黑" panose="020B0503020204020204" charset="-122"/>
                <a:ea typeface="微软雅黑" panose="020B0503020204020204" charset="-122"/>
                <a:sym typeface="微软雅黑" panose="020B0503020204020204" charset="-122"/>
              </a:rPr>
              <a:t>使用者可在高层数据结构上进行操作，了解数据存放的具体方式就可操作和使用，还具有管理接口和不同的底层结构。</a:t>
            </a:r>
            <a:endParaRPr lang="zh-CN" altLang="en-US" sz="1350" dirty="0">
              <a:latin typeface="微软雅黑" panose="020B0503020204020204" charset="-122"/>
              <a:ea typeface="微软雅黑" panose="020B0503020204020204" charset="-122"/>
              <a:sym typeface="微软雅黑" panose="020B050302020402020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ppt_x</p:attrName>
                                        </p:attrNameLst>
                                      </p:cBhvr>
                                      <p:tavLst>
                                        <p:tav tm="0">
                                          <p:val>
                                            <p:strVal val="0-#ppt_w/2"/>
                                          </p:val>
                                        </p:tav>
                                        <p:tav tm="100000">
                                          <p:val>
                                            <p:strVal val="#ppt_x"/>
                                          </p:val>
                                        </p:tav>
                                      </p:tavLst>
                                    </p:anim>
                                    <p:anim calcmode="lin" valueType="num">
                                      <p:cBhvr>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ppt_x</p:attrName>
                                        </p:attrNameLst>
                                      </p:cBhvr>
                                      <p:tavLst>
                                        <p:tav tm="0">
                                          <p:val>
                                            <p:strVal val="0-#ppt_w/2"/>
                                          </p:val>
                                        </p:tav>
                                        <p:tav tm="100000">
                                          <p:val>
                                            <p:strVal val="#ppt_x"/>
                                          </p:val>
                                        </p:tav>
                                      </p:tavLst>
                                    </p:anim>
                                    <p:anim calcmode="lin" valueType="num">
                                      <p:cBhvr>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2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ppt_x</p:attrName>
                                        </p:attrNameLst>
                                      </p:cBhvr>
                                      <p:tavLst>
                                        <p:tav tm="0">
                                          <p:val>
                                            <p:strVal val="0-#ppt_w/2"/>
                                          </p:val>
                                        </p:tav>
                                        <p:tav tm="100000">
                                          <p:val>
                                            <p:strVal val="#ppt_x"/>
                                          </p:val>
                                        </p:tav>
                                      </p:tavLst>
                                    </p:anim>
                                    <p:anim calcmode="lin" valueType="num">
                                      <p:cBhvr>
                                        <p:cTn id="32" dur="500" fill="hold"/>
                                        <p:tgtEl>
                                          <p:spTgt spid="1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20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ppt_x</p:attrName>
                                        </p:attrNameLst>
                                      </p:cBhvr>
                                      <p:tavLst>
                                        <p:tav tm="0">
                                          <p:val>
                                            <p:strVal val="0-#ppt_w/2"/>
                                          </p:val>
                                        </p:tav>
                                        <p:tav tm="100000">
                                          <p:val>
                                            <p:strVal val="#ppt_x"/>
                                          </p:val>
                                        </p:tav>
                                      </p:tavLst>
                                    </p:anim>
                                    <p:anim calcmode="lin" valueType="num">
                                      <p:cBhvr>
                                        <p:cTn id="36" dur="500" fill="hold"/>
                                        <p:tgtEl>
                                          <p:spTgt spid="12"/>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40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ppt_x</p:attrName>
                                        </p:attrNameLst>
                                      </p:cBhvr>
                                      <p:tavLst>
                                        <p:tav tm="0">
                                          <p:val>
                                            <p:strVal val="0-#ppt_w/2"/>
                                          </p:val>
                                        </p:tav>
                                        <p:tav tm="100000">
                                          <p:val>
                                            <p:strVal val="#ppt_x"/>
                                          </p:val>
                                        </p:tav>
                                      </p:tavLst>
                                    </p:anim>
                                    <p:anim calcmode="lin" valueType="num">
                                      <p:cBhvr>
                                        <p:cTn id="40" dur="500" fill="hold"/>
                                        <p:tgtEl>
                                          <p:spTgt spid="14"/>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4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ppt_x</p:attrName>
                                        </p:attrNameLst>
                                      </p:cBhvr>
                                      <p:tavLst>
                                        <p:tav tm="0">
                                          <p:val>
                                            <p:strVal val="0-#ppt_w/2"/>
                                          </p:val>
                                        </p:tav>
                                        <p:tav tm="100000">
                                          <p:val>
                                            <p:strVal val="#ppt_x"/>
                                          </p:val>
                                        </p:tav>
                                      </p:tavLst>
                                    </p:anim>
                                    <p:anim calcmode="lin" valueType="num">
                                      <p:cBhvr>
                                        <p:cTn id="44" dur="500" fill="hold"/>
                                        <p:tgtEl>
                                          <p:spTgt spid="15"/>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60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ppt_x</p:attrName>
                                        </p:attrNameLst>
                                      </p:cBhvr>
                                      <p:tavLst>
                                        <p:tav tm="0">
                                          <p:val>
                                            <p:strVal val="0-#ppt_w/2"/>
                                          </p:val>
                                        </p:tav>
                                        <p:tav tm="100000">
                                          <p:val>
                                            <p:strVal val="#ppt_x"/>
                                          </p:val>
                                        </p:tav>
                                      </p:tavLst>
                                    </p:anim>
                                    <p:anim calcmode="lin" valueType="num">
                                      <p:cBhvr>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60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ppt_x</p:attrName>
                                        </p:attrNameLst>
                                      </p:cBhvr>
                                      <p:tavLst>
                                        <p:tav tm="0">
                                          <p:val>
                                            <p:strVal val="0-#ppt_w/2"/>
                                          </p:val>
                                        </p:tav>
                                        <p:tav tm="100000">
                                          <p:val>
                                            <p:strVal val="#ppt_x"/>
                                          </p:val>
                                        </p:tav>
                                      </p:tavLst>
                                    </p:anim>
                                    <p:anim calcmode="lin" valueType="num">
                                      <p:cBhvr>
                                        <p:cTn id="52" dur="500" fill="hold"/>
                                        <p:tgtEl>
                                          <p:spTgt spid="18"/>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3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500" fill="hold"/>
                                        <p:tgtEl>
                                          <p:spTgt spid="19"/>
                                        </p:tgtEl>
                                        <p:attrNameLst>
                                          <p:attrName>ppt_w</p:attrName>
                                        </p:attrNameLst>
                                      </p:cBhvr>
                                      <p:tavLst>
                                        <p:tav tm="0">
                                          <p:val>
                                            <p:fltVal val="0"/>
                                          </p:val>
                                        </p:tav>
                                        <p:tav tm="100000">
                                          <p:val>
                                            <p:strVal val="#ppt_w"/>
                                          </p:val>
                                        </p:tav>
                                      </p:tavLst>
                                    </p:anim>
                                    <p:anim calcmode="lin" valueType="num">
                                      <p:cBhvr>
                                        <p:cTn id="57" dur="500" fill="hold"/>
                                        <p:tgtEl>
                                          <p:spTgt spid="19"/>
                                        </p:tgtEl>
                                        <p:attrNameLst>
                                          <p:attrName>ppt_h</p:attrName>
                                        </p:attrNameLst>
                                      </p:cBhvr>
                                      <p:tavLst>
                                        <p:tav tm="0">
                                          <p:val>
                                            <p:fltVal val="0"/>
                                          </p:val>
                                        </p:tav>
                                        <p:tav tm="100000">
                                          <p:val>
                                            <p:strVal val="#ppt_h"/>
                                          </p:val>
                                        </p:tav>
                                      </p:tavLst>
                                    </p:anim>
                                    <p:anim calcmode="lin" valueType="num">
                                      <p:cBhvr>
                                        <p:cTn id="58" dur="500" fill="hold"/>
                                        <p:tgtEl>
                                          <p:spTgt spid="19"/>
                                        </p:tgtEl>
                                        <p:attrNameLst>
                                          <p:attrName>style.rotation</p:attrName>
                                        </p:attrNameLst>
                                      </p:cBhvr>
                                      <p:tavLst>
                                        <p:tav tm="0">
                                          <p:val>
                                            <p:fltVal val="90"/>
                                          </p:val>
                                        </p:tav>
                                        <p:tav tm="100000">
                                          <p:val>
                                            <p:fltVal val="0"/>
                                          </p:val>
                                        </p:tav>
                                      </p:tavLst>
                                    </p:anim>
                                    <p:animEffect>
                                      <p:cBhvr>
                                        <p:cTn id="59" dur="500"/>
                                        <p:tgtEl>
                                          <p:spTgt spid="19"/>
                                        </p:tgtEl>
                                      </p:cBhvr>
                                    </p:animEffect>
                                  </p:childTnLst>
                                </p:cTn>
                              </p:par>
                            </p:childTnLst>
                          </p:cTn>
                        </p:par>
                        <p:par>
                          <p:cTn id="60" fill="hold">
                            <p:stCondLst>
                              <p:cond delay="2000"/>
                            </p:stCondLst>
                            <p:childTnLst>
                              <p:par>
                                <p:cTn id="61" presetID="22" presetClass="entr" presetSubtype="8"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p:cBhvr>
                                        <p:cTn id="63" dur="500"/>
                                        <p:tgtEl>
                                          <p:spTgt spid="20"/>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7"/>
                                        </p:tgtEl>
                                        <p:attrNameLst>
                                          <p:attrName>style.visibility</p:attrName>
                                        </p:attrNameLst>
                                      </p:cBhvr>
                                      <p:to>
                                        <p:strVal val="visible"/>
                                      </p:to>
                                    </p:set>
                                    <p:animEffect>
                                      <p:cBhvr>
                                        <p:cTn id="66" dur="500"/>
                                        <p:tgtEl>
                                          <p:spTgt spid="7"/>
                                        </p:tgtEl>
                                      </p:cBhvr>
                                    </p:animEffect>
                                  </p:childTnLst>
                                </p:cTn>
                              </p:par>
                            </p:childTnLst>
                          </p:cTn>
                        </p:par>
                        <p:par>
                          <p:cTn id="67" fill="hold">
                            <p:stCondLst>
                              <p:cond delay="2500"/>
                            </p:stCondLst>
                            <p:childTnLst>
                              <p:par>
                                <p:cTn id="68" presetID="31" presetClass="entr" presetSubtype="0" fill="hold" grpId="0" nodeType="afterEffect">
                                  <p:stCondLst>
                                    <p:cond delay="0"/>
                                  </p:stCondLst>
                                  <p:childTnLst>
                                    <p:set>
                                      <p:cBhvr>
                                        <p:cTn id="69" dur="1" fill="hold">
                                          <p:stCondLst>
                                            <p:cond delay="0"/>
                                          </p:stCondLst>
                                        </p:cTn>
                                        <p:tgtEl>
                                          <p:spTgt spid="21"/>
                                        </p:tgtEl>
                                        <p:attrNameLst>
                                          <p:attrName>style.visibility</p:attrName>
                                        </p:attrNameLst>
                                      </p:cBhvr>
                                      <p:to>
                                        <p:strVal val="visible"/>
                                      </p:to>
                                    </p:set>
                                    <p:anim calcmode="lin" valueType="num">
                                      <p:cBhvr>
                                        <p:cTn id="70" dur="500" fill="hold"/>
                                        <p:tgtEl>
                                          <p:spTgt spid="21"/>
                                        </p:tgtEl>
                                        <p:attrNameLst>
                                          <p:attrName>ppt_w</p:attrName>
                                        </p:attrNameLst>
                                      </p:cBhvr>
                                      <p:tavLst>
                                        <p:tav tm="0">
                                          <p:val>
                                            <p:fltVal val="0"/>
                                          </p:val>
                                        </p:tav>
                                        <p:tav tm="100000">
                                          <p:val>
                                            <p:strVal val="#ppt_w"/>
                                          </p:val>
                                        </p:tav>
                                      </p:tavLst>
                                    </p:anim>
                                    <p:anim calcmode="lin" valueType="num">
                                      <p:cBhvr>
                                        <p:cTn id="71" dur="500" fill="hold"/>
                                        <p:tgtEl>
                                          <p:spTgt spid="21"/>
                                        </p:tgtEl>
                                        <p:attrNameLst>
                                          <p:attrName>ppt_h</p:attrName>
                                        </p:attrNameLst>
                                      </p:cBhvr>
                                      <p:tavLst>
                                        <p:tav tm="0">
                                          <p:val>
                                            <p:fltVal val="0"/>
                                          </p:val>
                                        </p:tav>
                                        <p:tav tm="100000">
                                          <p:val>
                                            <p:strVal val="#ppt_h"/>
                                          </p:val>
                                        </p:tav>
                                      </p:tavLst>
                                    </p:anim>
                                    <p:anim calcmode="lin" valueType="num">
                                      <p:cBhvr>
                                        <p:cTn id="72" dur="500" fill="hold"/>
                                        <p:tgtEl>
                                          <p:spTgt spid="21"/>
                                        </p:tgtEl>
                                        <p:attrNameLst>
                                          <p:attrName>style.rotation</p:attrName>
                                        </p:attrNameLst>
                                      </p:cBhvr>
                                      <p:tavLst>
                                        <p:tav tm="0">
                                          <p:val>
                                            <p:fltVal val="90"/>
                                          </p:val>
                                        </p:tav>
                                        <p:tav tm="100000">
                                          <p:val>
                                            <p:fltVal val="0"/>
                                          </p:val>
                                        </p:tav>
                                      </p:tavLst>
                                    </p:anim>
                                    <p:animEffect>
                                      <p:cBhvr>
                                        <p:cTn id="73" dur="500"/>
                                        <p:tgtEl>
                                          <p:spTgt spid="21"/>
                                        </p:tgtEl>
                                      </p:cBhvr>
                                    </p:animEffect>
                                  </p:childTnLst>
                                </p:cTn>
                              </p:par>
                            </p:childTnLst>
                          </p:cTn>
                        </p:par>
                        <p:par>
                          <p:cTn id="74" fill="hold">
                            <p:stCondLst>
                              <p:cond delay="3000"/>
                            </p:stCondLst>
                            <p:childTnLst>
                              <p:par>
                                <p:cTn id="75" presetID="22" presetClass="entr" presetSubtype="8" fill="hold" grpId="0" nodeType="afterEffect">
                                  <p:stCondLst>
                                    <p:cond delay="0"/>
                                  </p:stCondLst>
                                  <p:childTnLst>
                                    <p:set>
                                      <p:cBhvr>
                                        <p:cTn id="76" dur="1" fill="hold">
                                          <p:stCondLst>
                                            <p:cond delay="0"/>
                                          </p:stCondLst>
                                        </p:cTn>
                                        <p:tgtEl>
                                          <p:spTgt spid="22"/>
                                        </p:tgtEl>
                                        <p:attrNameLst>
                                          <p:attrName>style.visibility</p:attrName>
                                        </p:attrNameLst>
                                      </p:cBhvr>
                                      <p:to>
                                        <p:strVal val="visible"/>
                                      </p:to>
                                    </p:set>
                                    <p:animEffect>
                                      <p:cBhvr>
                                        <p:cTn id="77" dur="500"/>
                                        <p:tgtEl>
                                          <p:spTgt spid="22"/>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0"/>
                                        </p:tgtEl>
                                        <p:attrNameLst>
                                          <p:attrName>style.visibility</p:attrName>
                                        </p:attrNameLst>
                                      </p:cBhvr>
                                      <p:to>
                                        <p:strVal val="visible"/>
                                      </p:to>
                                    </p:set>
                                    <p:animEffect>
                                      <p:cBhvr>
                                        <p:cTn id="80" dur="500"/>
                                        <p:tgtEl>
                                          <p:spTgt spid="10"/>
                                        </p:tgtEl>
                                      </p:cBhvr>
                                    </p:animEffect>
                                  </p:childTnLst>
                                </p:cTn>
                              </p:par>
                            </p:childTnLst>
                          </p:cTn>
                        </p:par>
                        <p:par>
                          <p:cTn id="81" fill="hold">
                            <p:stCondLst>
                              <p:cond delay="3500"/>
                            </p:stCondLst>
                            <p:childTnLst>
                              <p:par>
                                <p:cTn id="82" presetID="31" presetClass="entr" presetSubtype="0" fill="hold" grpId="0" nodeType="afterEffect">
                                  <p:stCondLst>
                                    <p:cond delay="0"/>
                                  </p:stCondLst>
                                  <p:childTnLst>
                                    <p:set>
                                      <p:cBhvr>
                                        <p:cTn id="83" dur="1" fill="hold">
                                          <p:stCondLst>
                                            <p:cond delay="0"/>
                                          </p:stCondLst>
                                        </p:cTn>
                                        <p:tgtEl>
                                          <p:spTgt spid="23"/>
                                        </p:tgtEl>
                                        <p:attrNameLst>
                                          <p:attrName>style.visibility</p:attrName>
                                        </p:attrNameLst>
                                      </p:cBhvr>
                                      <p:to>
                                        <p:strVal val="visible"/>
                                      </p:to>
                                    </p:set>
                                    <p:anim calcmode="lin" valueType="num">
                                      <p:cBhvr>
                                        <p:cTn id="84" dur="500" fill="hold"/>
                                        <p:tgtEl>
                                          <p:spTgt spid="23"/>
                                        </p:tgtEl>
                                        <p:attrNameLst>
                                          <p:attrName>ppt_w</p:attrName>
                                        </p:attrNameLst>
                                      </p:cBhvr>
                                      <p:tavLst>
                                        <p:tav tm="0">
                                          <p:val>
                                            <p:fltVal val="0"/>
                                          </p:val>
                                        </p:tav>
                                        <p:tav tm="100000">
                                          <p:val>
                                            <p:strVal val="#ppt_w"/>
                                          </p:val>
                                        </p:tav>
                                      </p:tavLst>
                                    </p:anim>
                                    <p:anim calcmode="lin" valueType="num">
                                      <p:cBhvr>
                                        <p:cTn id="85" dur="500" fill="hold"/>
                                        <p:tgtEl>
                                          <p:spTgt spid="23"/>
                                        </p:tgtEl>
                                        <p:attrNameLst>
                                          <p:attrName>ppt_h</p:attrName>
                                        </p:attrNameLst>
                                      </p:cBhvr>
                                      <p:tavLst>
                                        <p:tav tm="0">
                                          <p:val>
                                            <p:fltVal val="0"/>
                                          </p:val>
                                        </p:tav>
                                        <p:tav tm="100000">
                                          <p:val>
                                            <p:strVal val="#ppt_h"/>
                                          </p:val>
                                        </p:tav>
                                      </p:tavLst>
                                    </p:anim>
                                    <p:anim calcmode="lin" valueType="num">
                                      <p:cBhvr>
                                        <p:cTn id="86" dur="500" fill="hold"/>
                                        <p:tgtEl>
                                          <p:spTgt spid="23"/>
                                        </p:tgtEl>
                                        <p:attrNameLst>
                                          <p:attrName>style.rotation</p:attrName>
                                        </p:attrNameLst>
                                      </p:cBhvr>
                                      <p:tavLst>
                                        <p:tav tm="0">
                                          <p:val>
                                            <p:fltVal val="90"/>
                                          </p:val>
                                        </p:tav>
                                        <p:tav tm="100000">
                                          <p:val>
                                            <p:fltVal val="0"/>
                                          </p:val>
                                        </p:tav>
                                      </p:tavLst>
                                    </p:anim>
                                    <p:animEffect>
                                      <p:cBhvr>
                                        <p:cTn id="87" dur="500"/>
                                        <p:tgtEl>
                                          <p:spTgt spid="23"/>
                                        </p:tgtEl>
                                      </p:cBhvr>
                                    </p:animEffect>
                                  </p:childTnLst>
                                </p:cTn>
                              </p:par>
                            </p:childTnLst>
                          </p:cTn>
                        </p:par>
                        <p:par>
                          <p:cTn id="88" fill="hold">
                            <p:stCondLst>
                              <p:cond delay="4000"/>
                            </p:stCondLst>
                            <p:childTnLst>
                              <p:par>
                                <p:cTn id="89" presetID="22" presetClass="entr" presetSubtype="8" fill="hold" grpId="0" nodeType="afterEffect">
                                  <p:stCondLst>
                                    <p:cond delay="0"/>
                                  </p:stCondLst>
                                  <p:childTnLst>
                                    <p:set>
                                      <p:cBhvr>
                                        <p:cTn id="90" dur="1" fill="hold">
                                          <p:stCondLst>
                                            <p:cond delay="0"/>
                                          </p:stCondLst>
                                        </p:cTn>
                                        <p:tgtEl>
                                          <p:spTgt spid="24"/>
                                        </p:tgtEl>
                                        <p:attrNameLst>
                                          <p:attrName>style.visibility</p:attrName>
                                        </p:attrNameLst>
                                      </p:cBhvr>
                                      <p:to>
                                        <p:strVal val="visible"/>
                                      </p:to>
                                    </p:set>
                                    <p:animEffect>
                                      <p:cBhvr>
                                        <p:cTn id="91" dur="500"/>
                                        <p:tgtEl>
                                          <p:spTgt spid="24"/>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3"/>
                                        </p:tgtEl>
                                        <p:attrNameLst>
                                          <p:attrName>style.visibility</p:attrName>
                                        </p:attrNameLst>
                                      </p:cBhvr>
                                      <p:to>
                                        <p:strVal val="visible"/>
                                      </p:to>
                                    </p:set>
                                    <p:animEffect>
                                      <p:cBhvr>
                                        <p:cTn id="94" dur="500"/>
                                        <p:tgtEl>
                                          <p:spTgt spid="13"/>
                                        </p:tgtEl>
                                      </p:cBhvr>
                                    </p:animEffect>
                                  </p:childTnLst>
                                </p:cTn>
                              </p:par>
                            </p:childTnLst>
                          </p:cTn>
                        </p:par>
                        <p:par>
                          <p:cTn id="95" fill="hold">
                            <p:stCondLst>
                              <p:cond delay="4500"/>
                            </p:stCondLst>
                            <p:childTnLst>
                              <p:par>
                                <p:cTn id="96" presetID="31" presetClass="entr" presetSubtype="0" fill="hold" grpId="0" nodeType="afterEffect">
                                  <p:stCondLst>
                                    <p:cond delay="0"/>
                                  </p:stCondLst>
                                  <p:childTnLst>
                                    <p:set>
                                      <p:cBhvr>
                                        <p:cTn id="97" dur="1" fill="hold">
                                          <p:stCondLst>
                                            <p:cond delay="0"/>
                                          </p:stCondLst>
                                        </p:cTn>
                                        <p:tgtEl>
                                          <p:spTgt spid="25"/>
                                        </p:tgtEl>
                                        <p:attrNameLst>
                                          <p:attrName>style.visibility</p:attrName>
                                        </p:attrNameLst>
                                      </p:cBhvr>
                                      <p:to>
                                        <p:strVal val="visible"/>
                                      </p:to>
                                    </p:set>
                                    <p:anim calcmode="lin" valueType="num">
                                      <p:cBhvr>
                                        <p:cTn id="98" dur="500" fill="hold"/>
                                        <p:tgtEl>
                                          <p:spTgt spid="25"/>
                                        </p:tgtEl>
                                        <p:attrNameLst>
                                          <p:attrName>ppt_w</p:attrName>
                                        </p:attrNameLst>
                                      </p:cBhvr>
                                      <p:tavLst>
                                        <p:tav tm="0">
                                          <p:val>
                                            <p:fltVal val="0"/>
                                          </p:val>
                                        </p:tav>
                                        <p:tav tm="100000">
                                          <p:val>
                                            <p:strVal val="#ppt_w"/>
                                          </p:val>
                                        </p:tav>
                                      </p:tavLst>
                                    </p:anim>
                                    <p:anim calcmode="lin" valueType="num">
                                      <p:cBhvr>
                                        <p:cTn id="99" dur="500" fill="hold"/>
                                        <p:tgtEl>
                                          <p:spTgt spid="25"/>
                                        </p:tgtEl>
                                        <p:attrNameLst>
                                          <p:attrName>ppt_h</p:attrName>
                                        </p:attrNameLst>
                                      </p:cBhvr>
                                      <p:tavLst>
                                        <p:tav tm="0">
                                          <p:val>
                                            <p:fltVal val="0"/>
                                          </p:val>
                                        </p:tav>
                                        <p:tav tm="100000">
                                          <p:val>
                                            <p:strVal val="#ppt_h"/>
                                          </p:val>
                                        </p:tav>
                                      </p:tavLst>
                                    </p:anim>
                                    <p:anim calcmode="lin" valueType="num">
                                      <p:cBhvr>
                                        <p:cTn id="100" dur="500" fill="hold"/>
                                        <p:tgtEl>
                                          <p:spTgt spid="25"/>
                                        </p:tgtEl>
                                        <p:attrNameLst>
                                          <p:attrName>style.rotation</p:attrName>
                                        </p:attrNameLst>
                                      </p:cBhvr>
                                      <p:tavLst>
                                        <p:tav tm="0">
                                          <p:val>
                                            <p:fltVal val="90"/>
                                          </p:val>
                                        </p:tav>
                                        <p:tav tm="100000">
                                          <p:val>
                                            <p:fltVal val="0"/>
                                          </p:val>
                                        </p:tav>
                                      </p:tavLst>
                                    </p:anim>
                                    <p:animEffect>
                                      <p:cBhvr>
                                        <p:cTn id="101" dur="500"/>
                                        <p:tgtEl>
                                          <p:spTgt spid="25"/>
                                        </p:tgtEl>
                                      </p:cBhvr>
                                    </p:animEffect>
                                  </p:childTnLst>
                                </p:cTn>
                              </p:par>
                            </p:childTnLst>
                          </p:cTn>
                        </p:par>
                        <p:par>
                          <p:cTn id="102" fill="hold">
                            <p:stCondLst>
                              <p:cond delay="5000"/>
                            </p:stCondLst>
                            <p:childTnLst>
                              <p:par>
                                <p:cTn id="103" presetID="22" presetClass="entr" presetSubtype="8" fill="hold" grpId="0" nodeType="afterEffect">
                                  <p:stCondLst>
                                    <p:cond delay="0"/>
                                  </p:stCondLst>
                                  <p:childTnLst>
                                    <p:set>
                                      <p:cBhvr>
                                        <p:cTn id="104" dur="1" fill="hold">
                                          <p:stCondLst>
                                            <p:cond delay="0"/>
                                          </p:stCondLst>
                                        </p:cTn>
                                        <p:tgtEl>
                                          <p:spTgt spid="26"/>
                                        </p:tgtEl>
                                        <p:attrNameLst>
                                          <p:attrName>style.visibility</p:attrName>
                                        </p:attrNameLst>
                                      </p:cBhvr>
                                      <p:to>
                                        <p:strVal val="visible"/>
                                      </p:to>
                                    </p:set>
                                    <p:animEffect>
                                      <p:cBhvr>
                                        <p:cTn id="105" dur="500"/>
                                        <p:tgtEl>
                                          <p:spTgt spid="26"/>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16"/>
                                        </p:tgtEl>
                                        <p:attrNameLst>
                                          <p:attrName>style.visibility</p:attrName>
                                        </p:attrNameLst>
                                      </p:cBhvr>
                                      <p:to>
                                        <p:strVal val="visible"/>
                                      </p:to>
                                    </p:set>
                                    <p:animEffect>
                                      <p:cBhvr>
                                        <p:cTn id="10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bldLvl="0" animBg="1" autoUpdateAnimBg="0"/>
      <p:bldP spid="8" grpId="0" bldLvl="0" animBg="1" autoUpdateAnimBg="0"/>
      <p:bldP spid="9" grpId="0" bldLvl="0" animBg="1" autoUpdateAnimBg="0"/>
      <p:bldP spid="10" grpId="0" bldLvl="0" animBg="1" autoUpdateAnimBg="0"/>
      <p:bldP spid="11" grpId="0" bldLvl="0" animBg="1" autoUpdateAnimBg="0"/>
      <p:bldP spid="12" grpId="0" bldLvl="0" animBg="1" autoUpdateAnimBg="0"/>
      <p:bldP spid="13" grpId="0" bldLvl="0" animBg="1" autoUpdateAnimBg="0"/>
      <p:bldP spid="14" grpId="0" bldLvl="0" animBg="1" autoUpdateAnimBg="0"/>
      <p:bldP spid="15" grpId="0" bldLvl="0" animBg="1" autoUpdateAnimBg="0"/>
      <p:bldP spid="16" grpId="0" bldLvl="0" animBg="1" autoUpdateAnimBg="0"/>
      <p:bldP spid="17" grpId="0" bldLvl="0" animBg="1" autoUpdateAnimBg="0"/>
      <p:bldP spid="18" grpId="0" bldLvl="0" animBg="1" autoUpdateAnimBg="0"/>
      <p:bldP spid="19" grpId="0" bldLvl="0" autoUpdateAnimBg="0"/>
      <p:bldP spid="20" grpId="0" bldLvl="0" autoUpdateAnimBg="0"/>
      <p:bldP spid="21" grpId="0" bldLvl="0" autoUpdateAnimBg="0"/>
      <p:bldP spid="22" grpId="0" bldLvl="0" autoUpdateAnimBg="0"/>
      <p:bldP spid="23" grpId="0" bldLvl="0" autoUpdateAnimBg="0"/>
      <p:bldP spid="24" grpId="0" bldLvl="0" autoUpdateAnimBg="0"/>
      <p:bldP spid="25" grpId="0" bldLvl="0" autoUpdateAnimBg="0"/>
      <p:bldP spid="26" grpId="0" bldLvl="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205264" y="170815"/>
            <a:ext cx="2261711" cy="368300"/>
          </a:xfrm>
          <a:prstGeom prst="rect">
            <a:avLst/>
          </a:prstGeom>
          <a:noFill/>
        </p:spPr>
        <p:txBody>
          <a:bodyPr wrap="square" rtlCol="0">
            <a:spAutoFit/>
          </a:bodyPr>
          <a:lstStyle/>
          <a:p>
            <a:r>
              <a:rPr lang="zh-CN" altLang="en-US" sz="1800" b="1" dirty="0">
                <a:solidFill>
                  <a:schemeClr val="tx1">
                    <a:lumMod val="65000"/>
                    <a:lumOff val="35000"/>
                  </a:schemeClr>
                </a:solidFill>
                <a:latin typeface="微软雅黑" panose="020B0503020204020204" charset="-122"/>
                <a:ea typeface="微软雅黑" panose="020B0503020204020204" charset="-122"/>
                <a:sym typeface="+mn-ea"/>
              </a:rPr>
              <a:t>研究方法和思路</a:t>
            </a:r>
            <a:endParaRPr lang="zh-CN" altLang="en-US" sz="1800" b="1"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5" name="矩形 4"/>
          <p:cNvSpPr/>
          <p:nvPr/>
        </p:nvSpPr>
        <p:spPr>
          <a:xfrm>
            <a:off x="-2381" y="177166"/>
            <a:ext cx="89535"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 name="矩形 5"/>
          <p:cNvSpPr/>
          <p:nvPr/>
        </p:nvSpPr>
        <p:spPr>
          <a:xfrm>
            <a:off x="103346" y="177166"/>
            <a:ext cx="73343" cy="354806"/>
          </a:xfrm>
          <a:prstGeom prst="rect">
            <a:avLst/>
          </a:prstGeom>
          <a:solidFill>
            <a:srgbClr val="578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20" name="组合 19"/>
          <p:cNvGrpSpPr/>
          <p:nvPr/>
        </p:nvGrpSpPr>
        <p:grpSpPr bwMode="auto">
          <a:xfrm>
            <a:off x="1295384" y="2166307"/>
            <a:ext cx="1143052" cy="1370169"/>
            <a:chOff x="1589648" y="2369609"/>
            <a:chExt cx="1525113" cy="1826610"/>
          </a:xfrm>
        </p:grpSpPr>
        <p:pic>
          <p:nvPicPr>
            <p:cNvPr id="22" name="图片 1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810716" y="2369609"/>
              <a:ext cx="930180" cy="930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文本框 18"/>
            <p:cNvSpPr txBox="1">
              <a:spLocks noChangeArrowheads="1"/>
            </p:cNvSpPr>
            <p:nvPr/>
          </p:nvSpPr>
          <p:spPr bwMode="auto">
            <a:xfrm>
              <a:off x="1589648" y="3334577"/>
              <a:ext cx="1525113" cy="86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a:solidFill>
                    <a:schemeClr val="bg1"/>
                  </a:solidFill>
                  <a:latin typeface="+mn-ea"/>
                  <a:ea typeface="+mn-ea"/>
                  <a:cs typeface="+mn-ea"/>
                </a:rPr>
                <a:t>添加你的文字</a:t>
              </a:r>
              <a:endParaRPr lang="en-US" altLang="zh-CN" sz="1200">
                <a:solidFill>
                  <a:schemeClr val="bg1"/>
                </a:solidFill>
                <a:latin typeface="+mn-ea"/>
                <a:ea typeface="+mn-ea"/>
                <a:cs typeface="+mn-ea"/>
              </a:endParaRPr>
            </a:p>
            <a:p>
              <a:pPr eaLnBrk="1" hangingPunct="1"/>
              <a:r>
                <a:rPr lang="zh-CN" altLang="en-US" sz="1200">
                  <a:solidFill>
                    <a:schemeClr val="bg1"/>
                  </a:solidFill>
                  <a:latin typeface="+mn-ea"/>
                  <a:ea typeface="+mn-ea"/>
                  <a:cs typeface="+mn-ea"/>
                </a:rPr>
                <a:t>添加你的文字</a:t>
              </a:r>
              <a:endParaRPr lang="en-US" altLang="zh-CN" sz="1200">
                <a:solidFill>
                  <a:schemeClr val="bg1"/>
                </a:solidFill>
                <a:latin typeface="+mn-ea"/>
                <a:ea typeface="+mn-ea"/>
                <a:cs typeface="+mn-ea"/>
              </a:endParaRPr>
            </a:p>
            <a:p>
              <a:pPr eaLnBrk="1" hangingPunct="1"/>
              <a:r>
                <a:rPr lang="zh-CN" altLang="en-US" sz="1200">
                  <a:solidFill>
                    <a:schemeClr val="bg1"/>
                  </a:solidFill>
                  <a:latin typeface="+mn-ea"/>
                  <a:ea typeface="+mn-ea"/>
                  <a:cs typeface="+mn-ea"/>
                </a:rPr>
                <a:t>添加你的文字</a:t>
              </a:r>
              <a:endParaRPr lang="en-US" altLang="zh-CN" sz="1200">
                <a:solidFill>
                  <a:schemeClr val="bg1"/>
                </a:solidFill>
                <a:latin typeface="+mn-ea"/>
                <a:ea typeface="+mn-ea"/>
                <a:cs typeface="+mn-ea"/>
              </a:endParaRPr>
            </a:p>
          </p:txBody>
        </p:sp>
      </p:grpSp>
      <p:grpSp>
        <p:nvGrpSpPr>
          <p:cNvPr id="24" name="组合 23"/>
          <p:cNvGrpSpPr/>
          <p:nvPr/>
        </p:nvGrpSpPr>
        <p:grpSpPr bwMode="auto">
          <a:xfrm>
            <a:off x="3024135" y="1167508"/>
            <a:ext cx="701040" cy="802264"/>
            <a:chOff x="3895826" y="1038077"/>
            <a:chExt cx="934381" cy="1069159"/>
          </a:xfrm>
        </p:grpSpPr>
        <p:pic>
          <p:nvPicPr>
            <p:cNvPr id="26" name="图片 2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7526" y="1038077"/>
              <a:ext cx="593208" cy="59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 23"/>
            <p:cNvSpPr>
              <a:spLocks noChangeArrowheads="1"/>
            </p:cNvSpPr>
            <p:nvPr/>
          </p:nvSpPr>
          <p:spPr bwMode="auto">
            <a:xfrm>
              <a:off x="3895826" y="1569021"/>
              <a:ext cx="934381" cy="53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15">
                  <a:solidFill>
                    <a:schemeClr val="bg1"/>
                  </a:solidFill>
                  <a:latin typeface="+mn-ea"/>
                  <a:ea typeface="+mn-ea"/>
                  <a:cs typeface="+mn-ea"/>
                </a:rPr>
                <a:t>添加文字</a:t>
              </a:r>
              <a:endParaRPr lang="en-US" altLang="zh-CN" sz="1015">
                <a:solidFill>
                  <a:schemeClr val="bg1"/>
                </a:solidFill>
                <a:latin typeface="+mn-ea"/>
                <a:ea typeface="+mn-ea"/>
                <a:cs typeface="+mn-ea"/>
              </a:endParaRPr>
            </a:p>
            <a:p>
              <a:pPr eaLnBrk="1" hangingPunct="1"/>
              <a:r>
                <a:rPr lang="zh-CN" altLang="en-US" sz="1015">
                  <a:solidFill>
                    <a:schemeClr val="bg1"/>
                  </a:solidFill>
                  <a:latin typeface="+mn-ea"/>
                  <a:ea typeface="+mn-ea"/>
                  <a:cs typeface="+mn-ea"/>
                </a:rPr>
                <a:t>添加</a:t>
              </a:r>
              <a:endParaRPr lang="en-US" altLang="zh-CN" sz="1015">
                <a:solidFill>
                  <a:schemeClr val="bg1"/>
                </a:solidFill>
                <a:latin typeface="+mn-ea"/>
                <a:ea typeface="+mn-ea"/>
                <a:cs typeface="+mn-ea"/>
              </a:endParaRPr>
            </a:p>
          </p:txBody>
        </p:sp>
      </p:grpSp>
      <p:pic>
        <p:nvPicPr>
          <p:cNvPr id="2" name="图片 1" descr="流程图"/>
          <p:cNvPicPr>
            <a:picLocks noChangeAspect="1"/>
          </p:cNvPicPr>
          <p:nvPr/>
        </p:nvPicPr>
        <p:blipFill>
          <a:blip r:embed="rId3"/>
          <a:stretch>
            <a:fillRect/>
          </a:stretch>
        </p:blipFill>
        <p:spPr>
          <a:xfrm>
            <a:off x="2466975" y="177165"/>
            <a:ext cx="4693285" cy="4688205"/>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1" presetClass="entr" presetSubtype="1"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heel(1)">
                                      <p:cBhvr>
                                        <p:cTn id="23" dur="1000"/>
                                        <p:tgtEl>
                                          <p:spTgt spid="20"/>
                                        </p:tgtEl>
                                      </p:cBhvr>
                                    </p:animEffect>
                                  </p:childTnLst>
                                </p:cTn>
                              </p:par>
                            </p:childTnLst>
                          </p:cTn>
                        </p:par>
                        <p:par>
                          <p:cTn id="24" fill="hold">
                            <p:stCondLst>
                              <p:cond delay="2000"/>
                            </p:stCondLst>
                            <p:childTnLst>
                              <p:par>
                                <p:cTn id="25" presetID="21" presetClass="entr" presetSubtype="1"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heel(1)">
                                      <p:cBhvr>
                                        <p:cTn id="2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2405</Words>
  <Application>WPS 演示</Application>
  <PresentationFormat>全屏显示(16:9)</PresentationFormat>
  <Paragraphs>195</Paragraphs>
  <Slides>20</Slides>
  <Notes>24</Notes>
  <HiddenSlides>0</HiddenSlides>
  <MMClips>2</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20</vt:i4>
      </vt:variant>
    </vt:vector>
  </HeadingPairs>
  <TitlesOfParts>
    <vt:vector size="37" baseType="lpstr">
      <vt:lpstr>Arial</vt:lpstr>
      <vt:lpstr>宋体</vt:lpstr>
      <vt:lpstr>Wingdings</vt:lpstr>
      <vt:lpstr>微软雅黑</vt:lpstr>
      <vt:lpstr>Meiryo</vt:lpstr>
      <vt:lpstr>Impact</vt:lpstr>
      <vt:lpstr>方正舒体</vt:lpstr>
      <vt:lpstr>Open Sans</vt:lpstr>
      <vt:lpstr>Open Sans</vt:lpstr>
      <vt:lpstr>Calibri</vt:lpstr>
      <vt:lpstr>Agency FB</vt:lpstr>
      <vt:lpstr>Times New Roman</vt:lpstr>
      <vt:lpstr>Arial Unicode MS</vt:lpstr>
      <vt:lpstr>Calibri Light</vt:lpstr>
      <vt:lpstr>Segoe Print</vt:lpstr>
      <vt:lpstr>Malgun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583adc551ed2c</dc:title>
  <dc:creator>kk</dc:creator>
  <cp:lastModifiedBy>zoe</cp:lastModifiedBy>
  <cp:revision>6</cp:revision>
  <dcterms:created xsi:type="dcterms:W3CDTF">2016-11-26T06:38:00Z</dcterms:created>
  <dcterms:modified xsi:type="dcterms:W3CDTF">2018-04-03T10:06:43Z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